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305" r:id="rId5"/>
    <p:sldId id="259" r:id="rId6"/>
    <p:sldId id="402" r:id="rId7"/>
    <p:sldId id="271" r:id="rId8"/>
    <p:sldId id="373" r:id="rId9"/>
    <p:sldId id="331" r:id="rId10"/>
    <p:sldId id="306" r:id="rId11"/>
    <p:sldId id="268" r:id="rId12"/>
    <p:sldId id="260" r:id="rId13"/>
    <p:sldId id="267" r:id="rId14"/>
    <p:sldId id="269" r:id="rId15"/>
    <p:sldId id="270" r:id="rId16"/>
    <p:sldId id="407" r:id="rId17"/>
    <p:sldId id="282" r:id="rId18"/>
    <p:sldId id="283" r:id="rId19"/>
    <p:sldId id="284" r:id="rId20"/>
    <p:sldId id="285" r:id="rId21"/>
    <p:sldId id="286" r:id="rId22"/>
    <p:sldId id="287" r:id="rId23"/>
    <p:sldId id="293" r:id="rId24"/>
    <p:sldId id="294" r:id="rId25"/>
    <p:sldId id="295" r:id="rId26"/>
    <p:sldId id="296" r:id="rId27"/>
    <p:sldId id="408" r:id="rId28"/>
    <p:sldId id="362" r:id="rId29"/>
    <p:sldId id="303" r:id="rId30"/>
    <p:sldId id="304" r:id="rId31"/>
    <p:sldId id="332" r:id="rId32"/>
    <p:sldId id="357" r:id="rId33"/>
    <p:sldId id="358" r:id="rId34"/>
    <p:sldId id="359" r:id="rId35"/>
    <p:sldId id="360" r:id="rId36"/>
    <p:sldId id="361" r:id="rId37"/>
    <p:sldId id="363" r:id="rId38"/>
    <p:sldId id="403" r:id="rId39"/>
    <p:sldId id="405" r:id="rId40"/>
    <p:sldId id="406" r:id="rId41"/>
    <p:sldId id="264" r:id="rId42"/>
  </p:sldIdLst>
  <p:sldSz cx="12192000" cy="6858000"/>
  <p:notesSz cx="6858000" cy="9144000"/>
  <p:custDataLst>
    <p:tags r:id="rId4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17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6" Type="http://schemas.openxmlformats.org/officeDocument/2006/relationships/tags" Target="tags/tag11.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B39D04-F193-4328-B6D3-54D12FA0690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EF7462-3607-4E13-84EA-4F7E1CCFD4A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D1B306-BE4F-4CF5-8101-4786E3C6C36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8B0552-F0DE-46C5-A0A2-348A9E9AA1E7}"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8B0552-F0DE-46C5-A0A2-348A9E9AA1E7}"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38054E-0742-4BBE-99BA-1BB7577B901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9532B1-D51B-4065-979B-CDD6B40756D2}"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9532B1-D51B-4065-979B-CDD6B40756D2}"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9532B1-D51B-4065-979B-CDD6B40756D2}"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9532B1-D51B-4065-979B-CDD6B40756D2}"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9532B1-D51B-4065-979B-CDD6B40756D2}"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9532B1-D51B-4065-979B-CDD6B40756D2}"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9532B1-D51B-4065-979B-CDD6B40756D2}"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1E1D6AA-A951-4B2E-B868-A2A70BA6CA3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9532B1-D51B-4065-979B-CDD6B40756D2}"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9532B1-D51B-4065-979B-CDD6B40756D2}"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9532B1-D51B-4065-979B-CDD6B40756D2}"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38054E-0742-4BBE-99BA-1BB7577B901B}"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1E1D6AA-A951-4B2E-B868-A2A70BA6CA3F}"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9532B1-D51B-4065-979B-CDD6B40756D2}"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9532B1-D51B-4065-979B-CDD6B40756D2}"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9532B1-D51B-4065-979B-CDD6B40756D2}"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9532B1-D51B-4065-979B-CDD6B40756D2}"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9532B1-D51B-4065-979B-CDD6B40756D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38054E-0742-4BBE-99BA-1BB7577B901B}"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9532B1-D51B-4065-979B-CDD6B40756D2}"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9532B1-D51B-4065-979B-CDD6B40756D2}"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9532B1-D51B-4065-979B-CDD6B40756D2}"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9532B1-D51B-4065-979B-CDD6B40756D2}"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1E1D6AA-A951-4B2E-B868-A2A70BA6CA3F}"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1E1D6AA-A951-4B2E-B868-A2A70BA6CA3F}"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1E1D6AA-A951-4B2E-B868-A2A70BA6CA3F}"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E4C6C1A-02BF-4B1A-86F8-BA9FBA49F51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1E1D6AA-A951-4B2E-B868-A2A70BA6CA3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1E1D6AA-A951-4B2E-B868-A2A70BA6CA3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1E1D6AA-A951-4B2E-B868-A2A70BA6CA3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1E1D6AA-A951-4B2E-B868-A2A70BA6CA3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1E1D6AA-A951-4B2E-B868-A2A70BA6CA3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8B0552-F0DE-46C5-A0A2-348A9E9AA1E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B430C919-4259-44D8-9515-E071E808EC5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E086FE-13CF-45F4-9E4D-544AD019AE6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430C919-4259-44D8-9515-E071E808EC5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E086FE-13CF-45F4-9E4D-544AD019AE6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430C919-4259-44D8-9515-E071E808EC5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E086FE-13CF-45F4-9E4D-544AD019AE69}"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showMasterSp="0">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advTm="0">
        <p:blinds dir="vert"/>
      </p:transition>
    </mc:Choice>
    <mc:Fallback>
      <p:transition spd="slow" advTm="0">
        <p:blinds dir="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仅标题">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266700" y="180975"/>
            <a:ext cx="11658600" cy="6477000"/>
          </a:xfrm>
          <a:custGeom>
            <a:avLst/>
            <a:gdLst>
              <a:gd name="connsiteX0" fmla="*/ 0 w 11658600"/>
              <a:gd name="connsiteY0" fmla="*/ 0 h 6477000"/>
              <a:gd name="connsiteX1" fmla="*/ 11658600 w 11658600"/>
              <a:gd name="connsiteY1" fmla="*/ 0 h 6477000"/>
              <a:gd name="connsiteX2" fmla="*/ 11658600 w 11658600"/>
              <a:gd name="connsiteY2" fmla="*/ 6477000 h 6477000"/>
              <a:gd name="connsiteX3" fmla="*/ 0 w 11658600"/>
              <a:gd name="connsiteY3" fmla="*/ 6477000 h 6477000"/>
            </a:gdLst>
            <a:ahLst/>
            <a:cxnLst>
              <a:cxn ang="0">
                <a:pos x="connsiteX0" y="connsiteY0"/>
              </a:cxn>
              <a:cxn ang="0">
                <a:pos x="connsiteX1" y="connsiteY1"/>
              </a:cxn>
              <a:cxn ang="0">
                <a:pos x="connsiteX2" y="connsiteY2"/>
              </a:cxn>
              <a:cxn ang="0">
                <a:pos x="connsiteX3" y="connsiteY3"/>
              </a:cxn>
            </a:cxnLst>
            <a:rect l="l" t="t" r="r" b="b"/>
            <a:pathLst>
              <a:path w="11658600" h="6477000">
                <a:moveTo>
                  <a:pt x="0" y="0"/>
                </a:moveTo>
                <a:lnTo>
                  <a:pt x="11658600" y="0"/>
                </a:lnTo>
                <a:lnTo>
                  <a:pt x="11658600" y="6477000"/>
                </a:lnTo>
                <a:lnTo>
                  <a:pt x="0" y="6477000"/>
                </a:lnTo>
                <a:close/>
              </a:path>
            </a:pathLst>
          </a:custGeom>
        </p:spPr>
        <p:txBody>
          <a:bodyPr wrap="square">
            <a:noAutofit/>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430C919-4259-44D8-9515-E071E808EC5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E086FE-13CF-45F4-9E4D-544AD019AE6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B430C919-4259-44D8-9515-E071E808EC5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E086FE-13CF-45F4-9E4D-544AD019AE6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B430C919-4259-44D8-9515-E071E808EC5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8E086FE-13CF-45F4-9E4D-544AD019AE6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B430C919-4259-44D8-9515-E071E808EC5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8E086FE-13CF-45F4-9E4D-544AD019AE6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B430C919-4259-44D8-9515-E071E808EC5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8E086FE-13CF-45F4-9E4D-544AD019AE6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430C919-4259-44D8-9515-E071E808EC5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8E086FE-13CF-45F4-9E4D-544AD019AE6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B430C919-4259-44D8-9515-E071E808EC5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8E086FE-13CF-45F4-9E4D-544AD019AE6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B430C919-4259-44D8-9515-E071E808EC5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8E086FE-13CF-45F4-9E4D-544AD019AE6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30C919-4259-44D8-9515-E071E808EC5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E086FE-13CF-45F4-9E4D-544AD019AE6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11.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13.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15.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1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tags" Target="../tags/tag9.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ags" Target="../tags/tag6.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p:cNvSpPr/>
          <p:nvPr/>
        </p:nvSpPr>
        <p:spPr>
          <a:xfrm rot="10800000">
            <a:off x="9056914" y="-1"/>
            <a:ext cx="3135085" cy="3062512"/>
          </a:xfrm>
          <a:prstGeom prst="rtTriangle">
            <a:avLst/>
          </a:pr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2720040" flipV="1">
            <a:off x="7927281" y="-358237"/>
            <a:ext cx="3334031" cy="1813117"/>
          </a:xfrm>
          <a:custGeom>
            <a:avLst/>
            <a:gdLst>
              <a:gd name="connsiteX0" fmla="*/ 0 w 3334031"/>
              <a:gd name="connsiteY0" fmla="*/ 0 h 1813117"/>
              <a:gd name="connsiteX1" fmla="*/ 1792101 w 3334031"/>
              <a:gd name="connsiteY1" fmla="*/ 1813117 h 1813117"/>
              <a:gd name="connsiteX2" fmla="*/ 2605621 w 3334031"/>
              <a:gd name="connsiteY2" fmla="*/ 1813117 h 1813117"/>
              <a:gd name="connsiteX3" fmla="*/ 3334025 w 3334031"/>
              <a:gd name="connsiteY3" fmla="*/ 904126 h 1813117"/>
              <a:gd name="connsiteX4" fmla="*/ 2595140 w 3334031"/>
              <a:gd name="connsiteY4" fmla="*/ 46393 h 1813117"/>
              <a:gd name="connsiteX5" fmla="*/ 300843 w 3334031"/>
              <a:gd name="connsiteY5" fmla="*/ 3145 h 181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4031" h="1813117">
                <a:moveTo>
                  <a:pt x="0" y="0"/>
                </a:moveTo>
                <a:lnTo>
                  <a:pt x="1792101" y="1813117"/>
                </a:lnTo>
                <a:lnTo>
                  <a:pt x="2605621" y="1813117"/>
                </a:lnTo>
                <a:cubicBezTo>
                  <a:pt x="3007868" y="1813117"/>
                  <a:pt x="3335702" y="1198539"/>
                  <a:pt x="3334025" y="904126"/>
                </a:cubicBezTo>
                <a:cubicBezTo>
                  <a:pt x="3332348" y="609715"/>
                  <a:pt x="3059013" y="26193"/>
                  <a:pt x="2595140" y="46393"/>
                </a:cubicBezTo>
                <a:cubicBezTo>
                  <a:pt x="1827485" y="46393"/>
                  <a:pt x="1065609" y="17561"/>
                  <a:pt x="300843" y="3145"/>
                </a:cubicBezTo>
                <a:close/>
              </a:path>
            </a:pathLst>
          </a:cu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rot="2506402" flipV="1">
            <a:off x="2176314" y="5845604"/>
            <a:ext cx="2305277" cy="1211718"/>
          </a:xfrm>
          <a:custGeom>
            <a:avLst/>
            <a:gdLst>
              <a:gd name="connsiteX0" fmla="*/ 238048 w 2305277"/>
              <a:gd name="connsiteY0" fmla="*/ 1078273 h 1211718"/>
              <a:gd name="connsiteX1" fmla="*/ 489884 w 2305277"/>
              <a:gd name="connsiteY1" fmla="*/ 1211718 h 1211718"/>
              <a:gd name="connsiteX2" fmla="*/ 2123039 w 2305277"/>
              <a:gd name="connsiteY2" fmla="*/ 1165649 h 1211718"/>
              <a:gd name="connsiteX3" fmla="*/ 2284646 w 2305277"/>
              <a:gd name="connsiteY3" fmla="*/ 1108411 h 1211718"/>
              <a:gd name="connsiteX4" fmla="*/ 2305277 w 2305277"/>
              <a:gd name="connsiteY4" fmla="*/ 1090361 h 1211718"/>
              <a:gd name="connsiteX5" fmla="*/ 1084633 w 2305277"/>
              <a:gd name="connsiteY5" fmla="*/ 0 h 1211718"/>
              <a:gd name="connsiteX6" fmla="*/ 431961 w 2305277"/>
              <a:gd name="connsiteY6" fmla="*/ 7394 h 1211718"/>
              <a:gd name="connsiteX7" fmla="*/ 315 w 2305277"/>
              <a:gd name="connsiteY7" fmla="*/ 622689 h 1211718"/>
              <a:gd name="connsiteX8" fmla="*/ 238048 w 2305277"/>
              <a:gd name="connsiteY8" fmla="*/ 1078273 h 121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5277" h="1211718">
                <a:moveTo>
                  <a:pt x="238048" y="1078273"/>
                </a:moveTo>
                <a:cubicBezTo>
                  <a:pt x="316282" y="1157114"/>
                  <a:pt x="404991" y="1211718"/>
                  <a:pt x="489884" y="1211718"/>
                </a:cubicBezTo>
                <a:cubicBezTo>
                  <a:pt x="1065924" y="1211718"/>
                  <a:pt x="1546999" y="1165649"/>
                  <a:pt x="2123039" y="1165649"/>
                </a:cubicBezTo>
                <a:cubicBezTo>
                  <a:pt x="2179634" y="1165649"/>
                  <a:pt x="2234357" y="1143980"/>
                  <a:pt x="2284646" y="1108411"/>
                </a:cubicBezTo>
                <a:lnTo>
                  <a:pt x="2305277" y="1090361"/>
                </a:lnTo>
                <a:lnTo>
                  <a:pt x="1084633" y="0"/>
                </a:lnTo>
                <a:lnTo>
                  <a:pt x="431961" y="7394"/>
                </a:lnTo>
                <a:cubicBezTo>
                  <a:pt x="205580" y="7394"/>
                  <a:pt x="-9358" y="421958"/>
                  <a:pt x="315" y="622689"/>
                </a:cubicBezTo>
                <a:cubicBezTo>
                  <a:pt x="6361" y="748146"/>
                  <a:pt x="107657" y="946871"/>
                  <a:pt x="238048" y="1078273"/>
                </a:cubicBezTo>
                <a:close/>
              </a:path>
            </a:pathLst>
          </a:cu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rot="2506402" flipV="1">
            <a:off x="-325813" y="5220728"/>
            <a:ext cx="3645094" cy="2541157"/>
          </a:xfrm>
          <a:custGeom>
            <a:avLst/>
            <a:gdLst>
              <a:gd name="connsiteX0" fmla="*/ 581528 w 3645094"/>
              <a:gd name="connsiteY0" fmla="*/ 2211480 h 2541157"/>
              <a:gd name="connsiteX1" fmla="*/ 1108569 w 3645094"/>
              <a:gd name="connsiteY1" fmla="*/ 2541157 h 2541157"/>
              <a:gd name="connsiteX2" fmla="*/ 3497403 w 3645094"/>
              <a:gd name="connsiteY2" fmla="*/ 2455454 h 2541157"/>
              <a:gd name="connsiteX3" fmla="*/ 3626843 w 3645094"/>
              <a:gd name="connsiteY3" fmla="*/ 2419392 h 2541157"/>
              <a:gd name="connsiteX4" fmla="*/ 3645094 w 3645094"/>
              <a:gd name="connsiteY4" fmla="*/ 2406911 h 2541157"/>
              <a:gd name="connsiteX5" fmla="*/ 950590 w 3645094"/>
              <a:gd name="connsiteY5" fmla="*/ 0 h 2541157"/>
              <a:gd name="connsiteX6" fmla="*/ 13670 w 3645094"/>
              <a:gd name="connsiteY6" fmla="*/ 1048870 h 2541157"/>
              <a:gd name="connsiteX7" fmla="*/ 9336 w 3645094"/>
              <a:gd name="connsiteY7" fmla="*/ 1073227 h 2541157"/>
              <a:gd name="connsiteX8" fmla="*/ 904 w 3645094"/>
              <a:gd name="connsiteY8" fmla="*/ 1227599 h 2541157"/>
              <a:gd name="connsiteX9" fmla="*/ 581528 w 3645094"/>
              <a:gd name="connsiteY9" fmla="*/ 2211480 h 254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45094" h="2541157">
                <a:moveTo>
                  <a:pt x="581528" y="2211480"/>
                </a:moveTo>
                <a:cubicBezTo>
                  <a:pt x="760564" y="2378839"/>
                  <a:pt x="951659" y="2503662"/>
                  <a:pt x="1108569" y="2541157"/>
                </a:cubicBezTo>
                <a:cubicBezTo>
                  <a:pt x="2005093" y="2541157"/>
                  <a:pt x="2600879" y="2455454"/>
                  <a:pt x="3497403" y="2455454"/>
                </a:cubicBezTo>
                <a:cubicBezTo>
                  <a:pt x="3541444" y="2455454"/>
                  <a:pt x="3584757" y="2442670"/>
                  <a:pt x="3626843" y="2419392"/>
                </a:cubicBezTo>
                <a:lnTo>
                  <a:pt x="3645094" y="2406911"/>
                </a:lnTo>
                <a:lnTo>
                  <a:pt x="950590" y="0"/>
                </a:lnTo>
                <a:lnTo>
                  <a:pt x="13670" y="1048870"/>
                </a:lnTo>
                <a:lnTo>
                  <a:pt x="9336" y="1073227"/>
                </a:lnTo>
                <a:cubicBezTo>
                  <a:pt x="1365" y="1129466"/>
                  <a:pt x="-1695" y="1181420"/>
                  <a:pt x="904" y="1227599"/>
                </a:cubicBezTo>
                <a:cubicBezTo>
                  <a:pt x="18231" y="1535464"/>
                  <a:pt x="283133" y="1932550"/>
                  <a:pt x="581528" y="2211480"/>
                </a:cubicBezTo>
                <a:close/>
              </a:path>
            </a:pathLst>
          </a:cu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4592013" y="1601580"/>
            <a:ext cx="3285719" cy="403972"/>
          </a:xfrm>
          <a:custGeom>
            <a:avLst/>
            <a:gdLst>
              <a:gd name="connsiteX0" fmla="*/ 273848 w 3909054"/>
              <a:gd name="connsiteY0" fmla="*/ 0 h 403972"/>
              <a:gd name="connsiteX1" fmla="*/ 1165806 w 3909054"/>
              <a:gd name="connsiteY1" fmla="*/ 0 h 403972"/>
              <a:gd name="connsiteX2" fmla="*/ 1428343 w 3909054"/>
              <a:gd name="connsiteY2" fmla="*/ 0 h 403972"/>
              <a:gd name="connsiteX3" fmla="*/ 1588753 w 3909054"/>
              <a:gd name="connsiteY3" fmla="*/ 0 h 403972"/>
              <a:gd name="connsiteX4" fmla="*/ 2320301 w 3909054"/>
              <a:gd name="connsiteY4" fmla="*/ 0 h 403972"/>
              <a:gd name="connsiteX5" fmla="*/ 2480711 w 3909054"/>
              <a:gd name="connsiteY5" fmla="*/ 0 h 403972"/>
              <a:gd name="connsiteX6" fmla="*/ 2743248 w 3909054"/>
              <a:gd name="connsiteY6" fmla="*/ 0 h 403972"/>
              <a:gd name="connsiteX7" fmla="*/ 3635206 w 3909054"/>
              <a:gd name="connsiteY7" fmla="*/ 0 h 403972"/>
              <a:gd name="connsiteX8" fmla="*/ 3909054 w 3909054"/>
              <a:gd name="connsiteY8" fmla="*/ 201986 h 403972"/>
              <a:gd name="connsiteX9" fmla="*/ 3635206 w 3909054"/>
              <a:gd name="connsiteY9" fmla="*/ 403972 h 403972"/>
              <a:gd name="connsiteX10" fmla="*/ 2743248 w 3909054"/>
              <a:gd name="connsiteY10" fmla="*/ 403972 h 403972"/>
              <a:gd name="connsiteX11" fmla="*/ 2480711 w 3909054"/>
              <a:gd name="connsiteY11" fmla="*/ 403972 h 403972"/>
              <a:gd name="connsiteX12" fmla="*/ 2320301 w 3909054"/>
              <a:gd name="connsiteY12" fmla="*/ 403972 h 403972"/>
              <a:gd name="connsiteX13" fmla="*/ 1588753 w 3909054"/>
              <a:gd name="connsiteY13" fmla="*/ 403972 h 403972"/>
              <a:gd name="connsiteX14" fmla="*/ 1428343 w 3909054"/>
              <a:gd name="connsiteY14" fmla="*/ 403972 h 403972"/>
              <a:gd name="connsiteX15" fmla="*/ 1165806 w 3909054"/>
              <a:gd name="connsiteY15" fmla="*/ 403972 h 403972"/>
              <a:gd name="connsiteX16" fmla="*/ 273848 w 3909054"/>
              <a:gd name="connsiteY16" fmla="*/ 403972 h 403972"/>
              <a:gd name="connsiteX17" fmla="*/ 0 w 3909054"/>
              <a:gd name="connsiteY17" fmla="*/ 201986 h 403972"/>
              <a:gd name="connsiteX18" fmla="*/ 273848 w 3909054"/>
              <a:gd name="connsiteY18" fmla="*/ 0 h 40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09054" h="403972">
                <a:moveTo>
                  <a:pt x="273848" y="0"/>
                </a:moveTo>
                <a:lnTo>
                  <a:pt x="1165806" y="0"/>
                </a:lnTo>
                <a:lnTo>
                  <a:pt x="1428343" y="0"/>
                </a:lnTo>
                <a:lnTo>
                  <a:pt x="1588753" y="0"/>
                </a:lnTo>
                <a:lnTo>
                  <a:pt x="2320301" y="0"/>
                </a:lnTo>
                <a:lnTo>
                  <a:pt x="2480711" y="0"/>
                </a:lnTo>
                <a:lnTo>
                  <a:pt x="2743248" y="0"/>
                </a:lnTo>
                <a:lnTo>
                  <a:pt x="3635206" y="0"/>
                </a:lnTo>
                <a:cubicBezTo>
                  <a:pt x="3786433" y="0"/>
                  <a:pt x="3909054" y="90426"/>
                  <a:pt x="3909054" y="201986"/>
                </a:cubicBezTo>
                <a:cubicBezTo>
                  <a:pt x="3909054" y="313546"/>
                  <a:pt x="3786433" y="403972"/>
                  <a:pt x="3635206" y="403972"/>
                </a:cubicBezTo>
                <a:lnTo>
                  <a:pt x="2743248" y="403972"/>
                </a:lnTo>
                <a:lnTo>
                  <a:pt x="2480711" y="403972"/>
                </a:lnTo>
                <a:lnTo>
                  <a:pt x="2320301" y="403972"/>
                </a:lnTo>
                <a:lnTo>
                  <a:pt x="1588753" y="403972"/>
                </a:lnTo>
                <a:lnTo>
                  <a:pt x="1428343" y="403972"/>
                </a:lnTo>
                <a:lnTo>
                  <a:pt x="1165806" y="403972"/>
                </a:lnTo>
                <a:lnTo>
                  <a:pt x="273848" y="403972"/>
                </a:lnTo>
                <a:cubicBezTo>
                  <a:pt x="122621" y="403972"/>
                  <a:pt x="0" y="313546"/>
                  <a:pt x="0" y="201986"/>
                </a:cubicBezTo>
                <a:cubicBezTo>
                  <a:pt x="0" y="90426"/>
                  <a:pt x="122621" y="0"/>
                  <a:pt x="27384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kern="2500" spc="1000" dirty="0"/>
              <a:t>2019</a:t>
            </a:r>
            <a:r>
              <a:rPr lang="zh-CN" altLang="en-US" kern="2500" spc="1000" dirty="0"/>
              <a:t>年春季集训</a:t>
            </a:r>
            <a:endParaRPr lang="zh-CN" altLang="en-US" kern="2500" spc="1000" dirty="0"/>
          </a:p>
        </p:txBody>
      </p:sp>
      <p:sp>
        <p:nvSpPr>
          <p:cNvPr id="4" name="文本框 3"/>
          <p:cNvSpPr txBox="1"/>
          <p:nvPr/>
        </p:nvSpPr>
        <p:spPr>
          <a:xfrm>
            <a:off x="3816985" y="2371090"/>
            <a:ext cx="4577715" cy="922020"/>
          </a:xfrm>
          <a:prstGeom prst="rect">
            <a:avLst/>
          </a:prstGeom>
          <a:noFill/>
        </p:spPr>
        <p:txBody>
          <a:bodyPr wrap="square" rtlCol="0">
            <a:spAutoFit/>
          </a:bodyPr>
          <a:lstStyle/>
          <a:p>
            <a:pPr algn="ctr"/>
            <a:r>
              <a:rPr lang="zh-CN" altLang="en-US" sz="5400" b="1" dirty="0" smtClean="0">
                <a:solidFill>
                  <a:srgbClr val="577FA2"/>
                </a:solidFill>
                <a:latin typeface="黑体" panose="02010609060101010101" pitchFamily="49" charset="-122"/>
                <a:ea typeface="黑体" panose="02010609060101010101" pitchFamily="49" charset="-122"/>
              </a:rPr>
              <a:t>递推与递归 </a:t>
            </a:r>
            <a:endParaRPr lang="zh-CN" altLang="en-US" sz="5400" b="1" dirty="0" smtClean="0">
              <a:solidFill>
                <a:srgbClr val="577FA2"/>
              </a:solidFill>
              <a:latin typeface="黑体" panose="02010609060101010101" pitchFamily="49" charset="-122"/>
              <a:ea typeface="黑体" panose="02010609060101010101" pitchFamily="49" charset="-122"/>
            </a:endParaRPr>
          </a:p>
        </p:txBody>
      </p:sp>
      <p:cxnSp>
        <p:nvCxnSpPr>
          <p:cNvPr id="13" name="直接连接符 12"/>
          <p:cNvCxnSpPr/>
          <p:nvPr/>
        </p:nvCxnSpPr>
        <p:spPr>
          <a:xfrm>
            <a:off x="6271719" y="3447045"/>
            <a:ext cx="1152000" cy="0"/>
          </a:xfrm>
          <a:prstGeom prst="line">
            <a:avLst/>
          </a:prstGeom>
          <a:ln w="19050">
            <a:gradFill flip="none" rotWithShape="1">
              <a:gsLst>
                <a:gs pos="0">
                  <a:srgbClr val="002060">
                    <a:lumMod val="97000"/>
                  </a:srgbClr>
                </a:gs>
                <a:gs pos="28000">
                  <a:schemeClr val="accent5">
                    <a:lumMod val="50000"/>
                  </a:schemeClr>
                </a:gs>
                <a:gs pos="62000">
                  <a:srgbClr val="A9BCD1"/>
                </a:gs>
                <a:gs pos="100000">
                  <a:srgbClr val="A9BCD1">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6069757" y="3401152"/>
            <a:ext cx="72000" cy="720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p:nvPr/>
        </p:nvCxnSpPr>
        <p:spPr>
          <a:xfrm flipH="1">
            <a:off x="4741404" y="3447045"/>
            <a:ext cx="1152000" cy="0"/>
          </a:xfrm>
          <a:prstGeom prst="line">
            <a:avLst/>
          </a:prstGeom>
          <a:ln w="19050">
            <a:gradFill flip="none" rotWithShape="1">
              <a:gsLst>
                <a:gs pos="0">
                  <a:srgbClr val="002060">
                    <a:lumMod val="97000"/>
                  </a:srgbClr>
                </a:gs>
                <a:gs pos="28000">
                  <a:schemeClr val="accent5">
                    <a:lumMod val="50000"/>
                  </a:schemeClr>
                </a:gs>
                <a:gs pos="62000">
                  <a:srgbClr val="A9BCD1"/>
                </a:gs>
                <a:gs pos="100000">
                  <a:srgbClr val="A9BCD1">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4481476" y="5012129"/>
            <a:ext cx="3235569" cy="1014730"/>
          </a:xfrm>
          <a:prstGeom prst="rect">
            <a:avLst/>
          </a:prstGeom>
          <a:noFill/>
        </p:spPr>
        <p:txBody>
          <a:bodyPr wrap="square" rtlCol="0">
            <a:spAutoFit/>
          </a:bodyPr>
          <a:lstStyle/>
          <a:p>
            <a:pPr algn="ctr"/>
            <a:r>
              <a:rPr lang="zh-CN" altLang="en-US" sz="2000" kern="1500" spc="800" dirty="0" smtClean="0">
                <a:solidFill>
                  <a:srgbClr val="002060"/>
                </a:solidFill>
                <a:latin typeface="华文行楷" panose="02010800040101010101" pitchFamily="2" charset="-122"/>
                <a:ea typeface="华文行楷" panose="02010800040101010101" pitchFamily="2" charset="-122"/>
              </a:rPr>
              <a:t> 中国传媒大学</a:t>
            </a:r>
            <a:r>
              <a:rPr lang="en-US" altLang="zh-CN" sz="2000" kern="1500" spc="800" dirty="0" smtClean="0">
                <a:solidFill>
                  <a:srgbClr val="002060"/>
                </a:solidFill>
                <a:latin typeface="华文行楷" panose="02010800040101010101" pitchFamily="2" charset="-122"/>
                <a:ea typeface="华文行楷" panose="02010800040101010101" pitchFamily="2" charset="-122"/>
              </a:rPr>
              <a:t>ACM</a:t>
            </a:r>
            <a:endParaRPr lang="en-US" altLang="zh-CN" sz="2000" kern="1500" spc="800" dirty="0" smtClean="0">
              <a:solidFill>
                <a:srgbClr val="002060"/>
              </a:solidFill>
              <a:latin typeface="华文行楷" panose="02010800040101010101" pitchFamily="2" charset="-122"/>
              <a:ea typeface="华文行楷" panose="02010800040101010101" pitchFamily="2" charset="-122"/>
            </a:endParaRPr>
          </a:p>
          <a:p>
            <a:pPr algn="ctr"/>
            <a:r>
              <a:rPr lang="zh-CN" altLang="en-US" sz="2000" kern="1500" spc="800" dirty="0" smtClean="0">
                <a:solidFill>
                  <a:srgbClr val="002060"/>
                </a:solidFill>
                <a:latin typeface="华文行楷" panose="02010800040101010101" pitchFamily="2" charset="-122"/>
                <a:ea typeface="华文行楷" panose="02010800040101010101" pitchFamily="2" charset="-122"/>
              </a:rPr>
              <a:t> 杨丽芳 张天鸿</a:t>
            </a:r>
            <a:endParaRPr lang="zh-CN" altLang="en-US" sz="2000" kern="1500" spc="800" dirty="0" smtClean="0">
              <a:solidFill>
                <a:srgbClr val="002060"/>
              </a:solidFill>
              <a:latin typeface="华文行楷" panose="02010800040101010101" pitchFamily="2" charset="-122"/>
              <a:ea typeface="华文行楷" panose="02010800040101010101" pitchFamily="2"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p:cNvCxnSpPr/>
          <p:nvPr/>
        </p:nvCxnSpPr>
        <p:spPr>
          <a:xfrm rot="16200000" flipH="1" flipV="1">
            <a:off x="11089770" y="4947057"/>
            <a:ext cx="0" cy="2160000"/>
          </a:xfrm>
          <a:prstGeom prst="line">
            <a:avLst/>
          </a:prstGeom>
          <a:ln w="9525">
            <a:gradFill>
              <a:gsLst>
                <a:gs pos="20000">
                  <a:srgbClr val="91ABCB"/>
                </a:gs>
                <a:gs pos="42000">
                  <a:srgbClr val="304864"/>
                </a:gs>
                <a:gs pos="60000">
                  <a:srgbClr val="304864"/>
                </a:gs>
                <a:gs pos="1818">
                  <a:srgbClr val="D5DFEB"/>
                </a:gs>
                <a:gs pos="99091">
                  <a:srgbClr val="D5DFEB"/>
                </a:gs>
                <a:gs pos="81000">
                  <a:srgbClr val="91ABC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16200000" flipH="1" flipV="1">
            <a:off x="9312000" y="2704371"/>
            <a:ext cx="0" cy="5760000"/>
          </a:xfrm>
          <a:prstGeom prst="line">
            <a:avLst/>
          </a:prstGeom>
          <a:ln w="9525">
            <a:gradFill>
              <a:gsLst>
                <a:gs pos="20000">
                  <a:srgbClr val="91ABCB"/>
                </a:gs>
                <a:gs pos="42000">
                  <a:srgbClr val="304864"/>
                </a:gs>
                <a:gs pos="60000">
                  <a:srgbClr val="304864"/>
                </a:gs>
                <a:gs pos="1818">
                  <a:srgbClr val="D5DFEB"/>
                </a:gs>
                <a:gs pos="99091">
                  <a:srgbClr val="D5DFEB"/>
                </a:gs>
                <a:gs pos="81000">
                  <a:srgbClr val="91ABCB"/>
                </a:gs>
              </a:gsLst>
              <a:lin ang="5400000" scaled="1"/>
            </a:gra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2715196" y="969579"/>
            <a:ext cx="5833718" cy="1223683"/>
          </a:xfrm>
          <a:prstGeom prst="rect">
            <a:avLst/>
          </a:prstGeom>
          <a:gradFill>
            <a:gsLst>
              <a:gs pos="0">
                <a:srgbClr val="1C4885"/>
              </a:gs>
              <a:gs pos="100000">
                <a:srgbClr val="0070C0">
                  <a:alpha val="7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flipH="1">
            <a:off x="2442756" y="1269000"/>
            <a:ext cx="0" cy="4320000"/>
          </a:xfrm>
          <a:prstGeom prst="line">
            <a:avLst/>
          </a:prstGeom>
          <a:ln w="28575">
            <a:gradFill>
              <a:gsLst>
                <a:gs pos="20000">
                  <a:srgbClr val="91ABCB"/>
                </a:gs>
                <a:gs pos="42000">
                  <a:srgbClr val="304864"/>
                </a:gs>
                <a:gs pos="60000">
                  <a:srgbClr val="304864"/>
                </a:gs>
                <a:gs pos="1818">
                  <a:srgbClr val="D5DFEB"/>
                </a:gs>
                <a:gs pos="99091">
                  <a:srgbClr val="D5DFEB"/>
                </a:gs>
                <a:gs pos="81000">
                  <a:srgbClr val="91ABCB"/>
                </a:gs>
              </a:gsLst>
              <a:lin ang="5400000" scaled="1"/>
            </a:gra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751522" y="1120390"/>
            <a:ext cx="5762172" cy="922020"/>
          </a:xfrm>
          <a:prstGeom prst="rect">
            <a:avLst/>
          </a:prstGeom>
          <a:noFill/>
        </p:spPr>
        <p:txBody>
          <a:bodyPr wrap="square" rtlCol="0">
            <a:spAutoFit/>
          </a:bodyPr>
          <a:lstStyle/>
          <a:p>
            <a:pPr algn="dist"/>
            <a:r>
              <a:rPr lang="zh-CN" altLang="en-US" sz="5400" b="1" dirty="0" smtClean="0">
                <a:solidFill>
                  <a:schemeClr val="bg1"/>
                </a:solidFill>
                <a:latin typeface="微软雅黑" panose="020B0503020204020204" pitchFamily="34" charset="-122"/>
                <a:ea typeface="微软雅黑" panose="020B0503020204020204" pitchFamily="34" charset="-122"/>
              </a:rPr>
              <a:t>递归与循环</a:t>
            </a:r>
            <a:endParaRPr lang="zh-CN" altLang="en-US" sz="5400" b="1" dirty="0" smtClean="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715196" y="2193199"/>
            <a:ext cx="8055428" cy="3276600"/>
          </a:xfrm>
          <a:prstGeom prst="rect">
            <a:avLst/>
          </a:prstGeom>
          <a:noFill/>
        </p:spPr>
        <p:txBody>
          <a:bodyPr wrap="square" rtlCol="0">
            <a:spAutoFit/>
          </a:bodyPr>
          <a:lstStyle/>
          <a:p>
            <a:pPr>
              <a:lnSpc>
                <a:spcPct val="150000"/>
              </a:lnSpc>
            </a:pPr>
            <a:r>
              <a:rPr lang="zh-CN" altLang="en-US" sz="1400" dirty="0" smtClean="0">
                <a:latin typeface="微软雅黑" panose="020B0503020204020204" pitchFamily="34" charset="-122"/>
                <a:ea typeface="微软雅黑" panose="020B0503020204020204" pitchFamily="34" charset="-122"/>
              </a:rPr>
              <a:t>1、递归算法与循环的设计思路区别在于：函数或算法是否具备</a:t>
            </a:r>
            <a:r>
              <a:rPr lang="zh-CN" altLang="en-US" sz="1400" b="1" dirty="0" smtClean="0">
                <a:solidFill>
                  <a:srgbClr val="FF0000"/>
                </a:solidFill>
                <a:latin typeface="微软雅黑" panose="020B0503020204020204" pitchFamily="34" charset="-122"/>
                <a:ea typeface="微软雅黑" panose="020B0503020204020204" pitchFamily="34" charset="-122"/>
              </a:rPr>
              <a:t>收敛性</a:t>
            </a:r>
            <a:r>
              <a:rPr lang="zh-CN" altLang="en-US" sz="1400" dirty="0" smtClean="0">
                <a:latin typeface="微软雅黑" panose="020B0503020204020204" pitchFamily="34" charset="-122"/>
                <a:ea typeface="微软雅黑" panose="020B0503020204020204" pitchFamily="34" charset="-122"/>
              </a:rPr>
              <a:t>，当且仅当一个算法存在预期的收敛效果时，采用递归算法才是可行的，否则，就不能使用递归算法。</a:t>
            </a:r>
            <a:endParaRPr lang="zh-CN" altLang="en-US" sz="1400" dirty="0" smtClean="0">
              <a:latin typeface="微软雅黑" panose="020B0503020204020204" pitchFamily="34" charset="-122"/>
              <a:ea typeface="微软雅黑" panose="020B0503020204020204" pitchFamily="34" charset="-122"/>
            </a:endParaRPr>
          </a:p>
          <a:p>
            <a:pPr>
              <a:lnSpc>
                <a:spcPct val="150000"/>
              </a:lnSpc>
            </a:pPr>
            <a:r>
              <a:rPr lang="zh-CN" altLang="en-US" sz="1400" dirty="0" smtClean="0">
                <a:latin typeface="微软雅黑" panose="020B0503020204020204" pitchFamily="34" charset="-122"/>
                <a:ea typeface="微软雅黑" panose="020B0503020204020204" pitchFamily="34" charset="-122"/>
              </a:rPr>
              <a:t>2、从理论上说，所有的递归函数都</a:t>
            </a:r>
            <a:r>
              <a:rPr lang="zh-CN" altLang="en-US" sz="1400" b="1" dirty="0" smtClean="0">
                <a:solidFill>
                  <a:srgbClr val="FF0000"/>
                </a:solidFill>
                <a:latin typeface="微软雅黑" panose="020B0503020204020204" pitchFamily="34" charset="-122"/>
                <a:ea typeface="微软雅黑" panose="020B0503020204020204" pitchFamily="34" charset="-122"/>
              </a:rPr>
              <a:t>可以转换</a:t>
            </a:r>
            <a:r>
              <a:rPr lang="zh-CN" altLang="en-US" sz="1400" dirty="0" smtClean="0">
                <a:latin typeface="微软雅黑" panose="020B0503020204020204" pitchFamily="34" charset="-122"/>
                <a:ea typeface="微软雅黑" panose="020B0503020204020204" pitchFamily="34" charset="-122"/>
              </a:rPr>
              <a:t>为循环函数，然而代价通常都是比较高的。</a:t>
            </a:r>
            <a:endParaRPr lang="zh-CN" altLang="en-US" sz="1400" dirty="0" smtClean="0">
              <a:latin typeface="微软雅黑" panose="020B0503020204020204" pitchFamily="34" charset="-122"/>
              <a:ea typeface="微软雅黑" panose="020B0503020204020204" pitchFamily="34" charset="-122"/>
            </a:endParaRPr>
          </a:p>
          <a:p>
            <a:pPr>
              <a:lnSpc>
                <a:spcPct val="150000"/>
              </a:lnSpc>
            </a:pPr>
            <a:r>
              <a:rPr lang="zh-CN" altLang="en-US" sz="1400" dirty="0" smtClean="0">
                <a:latin typeface="微软雅黑" panose="020B0503020204020204" pitchFamily="34" charset="-122"/>
                <a:ea typeface="微软雅黑" panose="020B0503020204020204" pitchFamily="34" charset="-122"/>
              </a:rPr>
              <a:t>但从算法结构来说，递归声明的结构</a:t>
            </a:r>
            <a:r>
              <a:rPr lang="zh-CN" altLang="en-US" sz="1400" b="1" dirty="0" smtClean="0">
                <a:solidFill>
                  <a:srgbClr val="FF0000"/>
                </a:solidFill>
                <a:latin typeface="微软雅黑" panose="020B0503020204020204" pitchFamily="34" charset="-122"/>
                <a:ea typeface="微软雅黑" panose="020B0503020204020204" pitchFamily="34" charset="-122"/>
              </a:rPr>
              <a:t>并不总能够转换</a:t>
            </a:r>
            <a:r>
              <a:rPr lang="zh-CN" altLang="en-US" sz="1400" dirty="0" smtClean="0">
                <a:latin typeface="微软雅黑" panose="020B0503020204020204" pitchFamily="34" charset="-122"/>
                <a:ea typeface="微软雅黑" panose="020B0503020204020204" pitchFamily="34" charset="-122"/>
              </a:rPr>
              <a:t>为循环结构，原因在于结构的引申本身属于递归的概念，用循环的方法在设计初期根本无法实现，这就像动多态的东西并不总是可以用静多态的方法实现一样。 这也是为什么在结构设计时，通常采用递归的方式而不是采用迭代的方式的原因，一个极典型的例子类似于链表，使用递归遍历及其简单，但对于内存定义(数组方式)其定义及调用处理说明就变得很晦涩，尤其是在遇到环链、图、网格等问题时，使用循环方式从描述到实现上都变得很不现实。</a:t>
            </a:r>
            <a:endParaRPr lang="zh-CN" altLang="en-US" sz="1200" dirty="0" smtClean="0">
              <a:latin typeface="微软雅黑" panose="020B0503020204020204" pitchFamily="34" charset="-122"/>
              <a:ea typeface="微软雅黑" panose="020B0503020204020204" pitchFamily="34" charset="-122"/>
            </a:endParaRPr>
          </a:p>
          <a:p>
            <a:pPr>
              <a:lnSpc>
                <a:spcPct val="150000"/>
              </a:lnSpc>
            </a:pPr>
            <a:r>
              <a:rPr lang="zh-CN" altLang="en-US" sz="1200" dirty="0" smtClean="0">
                <a:latin typeface="微软雅黑" panose="020B0503020204020204" pitchFamily="34" charset="-122"/>
                <a:ea typeface="微软雅黑" panose="020B0503020204020204" pitchFamily="34" charset="-122"/>
              </a:rPr>
              <a:t> </a:t>
            </a:r>
            <a:endParaRPr lang="zh-CN" altLang="en-US" sz="1200" dirty="0">
              <a:latin typeface="微软雅黑" panose="020B0503020204020204" pitchFamily="34" charset="-122"/>
              <a:ea typeface="微软雅黑" panose="020B0503020204020204" pitchFamily="34" charset="-122"/>
            </a:endParaRPr>
          </a:p>
        </p:txBody>
      </p:sp>
      <p:sp>
        <p:nvSpPr>
          <p:cNvPr id="16" name="平行四边形 15"/>
          <p:cNvSpPr/>
          <p:nvPr/>
        </p:nvSpPr>
        <p:spPr>
          <a:xfrm>
            <a:off x="7895771" y="5370287"/>
            <a:ext cx="827316" cy="304800"/>
          </a:xfrm>
          <a:prstGeom prst="parallelogram">
            <a:avLst>
              <a:gd name="adj" fmla="val 66565"/>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平行四边形 16"/>
          <p:cNvSpPr>
            <a:spLocks noChangeAspect="1"/>
          </p:cNvSpPr>
          <p:nvPr/>
        </p:nvSpPr>
        <p:spPr>
          <a:xfrm>
            <a:off x="9726647" y="4985658"/>
            <a:ext cx="571239" cy="210456"/>
          </a:xfrm>
          <a:prstGeom prst="parallelogram">
            <a:avLst>
              <a:gd name="adj" fmla="val 66565"/>
            </a:avLst>
          </a:prstGeom>
          <a:solidFill>
            <a:srgbClr val="91A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平行四边形 17"/>
          <p:cNvSpPr>
            <a:spLocks noChangeAspect="1"/>
          </p:cNvSpPr>
          <p:nvPr/>
        </p:nvSpPr>
        <p:spPr>
          <a:xfrm>
            <a:off x="11248571" y="5936344"/>
            <a:ext cx="372191" cy="137123"/>
          </a:xfrm>
          <a:prstGeom prst="parallelogram">
            <a:avLst>
              <a:gd name="adj" fmla="val 66565"/>
            </a:avLst>
          </a:prstGeom>
          <a:solidFill>
            <a:srgbClr val="225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p:cNvSpPr>
            <a:spLocks noChangeAspect="1"/>
          </p:cNvSpPr>
          <p:nvPr/>
        </p:nvSpPr>
        <p:spPr>
          <a:xfrm>
            <a:off x="11713029" y="4693463"/>
            <a:ext cx="300651" cy="110766"/>
          </a:xfrm>
          <a:prstGeom prst="parallelogram">
            <a:avLst>
              <a:gd name="adj" fmla="val 66565"/>
            </a:avLst>
          </a:prstGeom>
          <a:solidFill>
            <a:srgbClr val="304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250">
        <p:blinds dir="vert"/>
      </p:transition>
    </mc:Choice>
    <mc:Fallback>
      <p:transition spd="slow">
        <p:blinds dir="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p:cNvCxnSpPr/>
          <p:nvPr/>
        </p:nvCxnSpPr>
        <p:spPr>
          <a:xfrm rot="16200000" flipH="1" flipV="1">
            <a:off x="11089770" y="4947057"/>
            <a:ext cx="0" cy="2160000"/>
          </a:xfrm>
          <a:prstGeom prst="line">
            <a:avLst/>
          </a:prstGeom>
          <a:ln w="9525">
            <a:gradFill>
              <a:gsLst>
                <a:gs pos="20000">
                  <a:srgbClr val="91ABCB"/>
                </a:gs>
                <a:gs pos="42000">
                  <a:srgbClr val="304864"/>
                </a:gs>
                <a:gs pos="60000">
                  <a:srgbClr val="304864"/>
                </a:gs>
                <a:gs pos="1818">
                  <a:srgbClr val="D5DFEB"/>
                </a:gs>
                <a:gs pos="99091">
                  <a:srgbClr val="D5DFEB"/>
                </a:gs>
                <a:gs pos="81000">
                  <a:srgbClr val="91ABC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16200000" flipH="1" flipV="1">
            <a:off x="9312000" y="2704371"/>
            <a:ext cx="0" cy="5760000"/>
          </a:xfrm>
          <a:prstGeom prst="line">
            <a:avLst/>
          </a:prstGeom>
          <a:ln w="9525">
            <a:gradFill>
              <a:gsLst>
                <a:gs pos="20000">
                  <a:srgbClr val="91ABCB"/>
                </a:gs>
                <a:gs pos="42000">
                  <a:srgbClr val="304864"/>
                </a:gs>
                <a:gs pos="60000">
                  <a:srgbClr val="304864"/>
                </a:gs>
                <a:gs pos="1818">
                  <a:srgbClr val="D5DFEB"/>
                </a:gs>
                <a:gs pos="99091">
                  <a:srgbClr val="D5DFEB"/>
                </a:gs>
                <a:gs pos="81000">
                  <a:srgbClr val="91ABCB"/>
                </a:gs>
              </a:gsLst>
              <a:lin ang="5400000" scaled="1"/>
            </a:gra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2722181" y="859724"/>
            <a:ext cx="5833718" cy="1223683"/>
          </a:xfrm>
          <a:prstGeom prst="rect">
            <a:avLst/>
          </a:prstGeom>
          <a:gradFill>
            <a:gsLst>
              <a:gs pos="0">
                <a:srgbClr val="1C4885"/>
              </a:gs>
              <a:gs pos="100000">
                <a:srgbClr val="0070C0">
                  <a:alpha val="7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flipH="1">
            <a:off x="2442756" y="1269000"/>
            <a:ext cx="0" cy="4320000"/>
          </a:xfrm>
          <a:prstGeom prst="line">
            <a:avLst/>
          </a:prstGeom>
          <a:ln w="28575">
            <a:gradFill>
              <a:gsLst>
                <a:gs pos="20000">
                  <a:srgbClr val="91ABCB"/>
                </a:gs>
                <a:gs pos="42000">
                  <a:srgbClr val="304864"/>
                </a:gs>
                <a:gs pos="60000">
                  <a:srgbClr val="304864"/>
                </a:gs>
                <a:gs pos="1818">
                  <a:srgbClr val="D5DFEB"/>
                </a:gs>
                <a:gs pos="99091">
                  <a:srgbClr val="D5DFEB"/>
                </a:gs>
                <a:gs pos="81000">
                  <a:srgbClr val="91ABCB"/>
                </a:gs>
              </a:gsLst>
              <a:lin ang="5400000" scaled="1"/>
            </a:gra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722312" y="1011170"/>
            <a:ext cx="5762172" cy="922020"/>
          </a:xfrm>
          <a:prstGeom prst="rect">
            <a:avLst/>
          </a:prstGeom>
          <a:noFill/>
        </p:spPr>
        <p:txBody>
          <a:bodyPr wrap="square" rtlCol="0">
            <a:spAutoFit/>
          </a:bodyPr>
          <a:lstStyle/>
          <a:p>
            <a:pPr algn="dist"/>
            <a:r>
              <a:rPr lang="zh-CN" altLang="en-US" sz="5400" b="1" dirty="0" smtClean="0">
                <a:solidFill>
                  <a:schemeClr val="bg1"/>
                </a:solidFill>
                <a:latin typeface="微软雅黑" panose="020B0503020204020204" pitchFamily="34" charset="-122"/>
                <a:ea typeface="微软雅黑" panose="020B0503020204020204" pitchFamily="34" charset="-122"/>
              </a:rPr>
              <a:t>递归与循环</a:t>
            </a:r>
            <a:endParaRPr lang="zh-CN" altLang="en-US" sz="5400" b="1" dirty="0" smtClean="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722181" y="2075089"/>
            <a:ext cx="8055428" cy="3599815"/>
          </a:xfrm>
          <a:prstGeom prst="rect">
            <a:avLst/>
          </a:prstGeom>
          <a:noFill/>
        </p:spPr>
        <p:txBody>
          <a:bodyPr wrap="square" rtlCol="0">
            <a:spAutoFit/>
          </a:bodyPr>
          <a:lstStyle/>
          <a:p>
            <a:pPr>
              <a:lnSpc>
                <a:spcPct val="150000"/>
              </a:lnSpc>
            </a:pPr>
            <a:r>
              <a:rPr lang="zh-CN" altLang="en-US" sz="1400" dirty="0" smtClean="0">
                <a:latin typeface="微软雅黑" panose="020B0503020204020204" pitchFamily="34" charset="-122"/>
                <a:ea typeface="微软雅黑" panose="020B0503020204020204" pitchFamily="34" charset="-122"/>
              </a:rPr>
              <a:t>3、递归其实是方便了程序员难为了机器。它只要得到数学公式就能很方便的写出程序。优点就是</a:t>
            </a:r>
            <a:r>
              <a:rPr lang="zh-CN" altLang="en-US" sz="1400" b="1" dirty="0" smtClean="0">
                <a:solidFill>
                  <a:srgbClr val="FF0000"/>
                </a:solidFill>
                <a:latin typeface="微软雅黑" panose="020B0503020204020204" pitchFamily="34" charset="-122"/>
                <a:ea typeface="微软雅黑" panose="020B0503020204020204" pitchFamily="34" charset="-122"/>
              </a:rPr>
              <a:t>易理解</a:t>
            </a:r>
            <a:r>
              <a:rPr lang="zh-CN" altLang="en-US" sz="1400" dirty="0" smtClean="0">
                <a:latin typeface="微软雅黑" panose="020B0503020204020204" pitchFamily="34" charset="-122"/>
                <a:ea typeface="微软雅黑" panose="020B0503020204020204" pitchFamily="34" charset="-122"/>
              </a:rPr>
              <a:t>，</a:t>
            </a:r>
            <a:r>
              <a:rPr lang="zh-CN" altLang="en-US" sz="1400" b="1" dirty="0" smtClean="0">
                <a:solidFill>
                  <a:srgbClr val="FF0000"/>
                </a:solidFill>
                <a:latin typeface="微软雅黑" panose="020B0503020204020204" pitchFamily="34" charset="-122"/>
                <a:ea typeface="微软雅黑" panose="020B0503020204020204" pitchFamily="34" charset="-122"/>
              </a:rPr>
              <a:t>容易编程</a:t>
            </a:r>
            <a:r>
              <a:rPr lang="zh-CN" altLang="en-US" sz="1400" dirty="0" smtClean="0">
                <a:latin typeface="微软雅黑" panose="020B0503020204020204" pitchFamily="34" charset="-122"/>
                <a:ea typeface="微软雅黑" panose="020B0503020204020204" pitchFamily="34" charset="-122"/>
              </a:rPr>
              <a:t>。但递归是</a:t>
            </a:r>
            <a:r>
              <a:rPr lang="zh-CN" altLang="en-US" sz="1400" b="1" dirty="0" smtClean="0">
                <a:solidFill>
                  <a:srgbClr val="FF0000"/>
                </a:solidFill>
                <a:latin typeface="微软雅黑" panose="020B0503020204020204" pitchFamily="34" charset="-122"/>
                <a:ea typeface="微软雅黑" panose="020B0503020204020204" pitchFamily="34" charset="-122"/>
              </a:rPr>
              <a:t>用栈机制实现</a:t>
            </a:r>
            <a:r>
              <a:rPr lang="zh-CN" altLang="en-US" sz="1400" dirty="0" smtClean="0">
                <a:latin typeface="微软雅黑" panose="020B0503020204020204" pitchFamily="34" charset="-122"/>
                <a:ea typeface="微软雅黑" panose="020B0503020204020204" pitchFamily="34" charset="-122"/>
              </a:rPr>
              <a:t>的（c++），每深入一层，都要占去一块栈数据区域，对嵌套层数深的一些算法，递归会力不从心，空间上会以栈内存崩溃而告终，而且递归也带来了大量的函数调用，这也有许多额外的时间开销。所以在深度大时，它的时空性就不好了。</a:t>
            </a:r>
            <a:endParaRPr lang="zh-CN" altLang="en-US" sz="1400" dirty="0" smtClean="0">
              <a:latin typeface="微软雅黑" panose="020B0503020204020204" pitchFamily="34" charset="-122"/>
              <a:ea typeface="微软雅黑" panose="020B0503020204020204" pitchFamily="34" charset="-122"/>
            </a:endParaRPr>
          </a:p>
          <a:p>
            <a:pPr>
              <a:lnSpc>
                <a:spcPct val="150000"/>
              </a:lnSpc>
            </a:pPr>
            <a:r>
              <a:rPr lang="zh-CN" altLang="en-US" sz="1400" dirty="0" smtClean="0">
                <a:latin typeface="微软雅黑" panose="020B0503020204020204" pitchFamily="34" charset="-122"/>
                <a:ea typeface="微软雅黑" panose="020B0503020204020204" pitchFamily="34" charset="-122"/>
              </a:rPr>
              <a:t>循环其缺点就是不容易理解，编写复杂问题时困难。优点是</a:t>
            </a:r>
            <a:r>
              <a:rPr lang="zh-CN" altLang="en-US" sz="1400" b="1" dirty="0" smtClean="0">
                <a:solidFill>
                  <a:srgbClr val="FF0000"/>
                </a:solidFill>
                <a:latin typeface="微软雅黑" panose="020B0503020204020204" pitchFamily="34" charset="-122"/>
                <a:ea typeface="微软雅黑" panose="020B0503020204020204" pitchFamily="34" charset="-122"/>
              </a:rPr>
              <a:t>效率高</a:t>
            </a:r>
            <a:r>
              <a:rPr lang="zh-CN" altLang="en-US" sz="1400" dirty="0" smtClean="0">
                <a:latin typeface="微软雅黑" panose="020B0503020204020204" pitchFamily="34" charset="-122"/>
                <a:ea typeface="微软雅黑" panose="020B0503020204020204" pitchFamily="34" charset="-122"/>
              </a:rPr>
              <a:t>。运行时间只因循环次数增加而增加，没什么额外开销。空间上没有什么增加。</a:t>
            </a:r>
            <a:endParaRPr lang="zh-CN" altLang="en-US" sz="1400" dirty="0" smtClean="0">
              <a:latin typeface="微软雅黑" panose="020B0503020204020204" pitchFamily="34" charset="-122"/>
              <a:ea typeface="微软雅黑" panose="020B0503020204020204" pitchFamily="34" charset="-122"/>
            </a:endParaRPr>
          </a:p>
          <a:p>
            <a:pPr>
              <a:lnSpc>
                <a:spcPct val="150000"/>
              </a:lnSpc>
            </a:pPr>
            <a:endParaRPr lang="zh-CN" altLang="en-US" sz="1400" dirty="0" smtClean="0">
              <a:latin typeface="微软雅黑" panose="020B0503020204020204" pitchFamily="34" charset="-122"/>
              <a:ea typeface="微软雅黑" panose="020B0503020204020204" pitchFamily="34" charset="-122"/>
            </a:endParaRPr>
          </a:p>
          <a:p>
            <a:pPr>
              <a:lnSpc>
                <a:spcPct val="150000"/>
              </a:lnSpc>
            </a:pPr>
            <a:r>
              <a:rPr lang="zh-CN" altLang="en-US" sz="1400" dirty="0" smtClean="0">
                <a:latin typeface="微软雅黑" panose="020B0503020204020204" pitchFamily="34" charset="-122"/>
                <a:ea typeface="微软雅黑" panose="020B0503020204020204" pitchFamily="34" charset="-122"/>
              </a:rPr>
              <a:t>4、循环和递归的空间复杂度比较：局部变量占用的内存是一次性的，也就是</a:t>
            </a:r>
            <a:r>
              <a:rPr lang="zh-CN" altLang="en-US" sz="1400" b="1" dirty="0" smtClean="0">
                <a:solidFill>
                  <a:srgbClr val="FF0000"/>
                </a:solidFill>
                <a:latin typeface="微软雅黑" panose="020B0503020204020204" pitchFamily="34" charset="-122"/>
                <a:ea typeface="微软雅黑" panose="020B0503020204020204" pitchFamily="34" charset="-122"/>
              </a:rPr>
              <a:t>O(1)</a:t>
            </a:r>
            <a:r>
              <a:rPr lang="zh-CN" altLang="en-US" sz="1400" dirty="0" smtClean="0">
                <a:latin typeface="微软雅黑" panose="020B0503020204020204" pitchFamily="34" charset="-122"/>
                <a:ea typeface="微软雅黑" panose="020B0503020204020204" pitchFamily="34" charset="-122"/>
              </a:rPr>
              <a:t>的空间复杂度，而对于递归（不考虑尾递归优化的情况），每次函数调用都要压栈，那么空间复杂度是</a:t>
            </a:r>
            <a:r>
              <a:rPr lang="zh-CN" altLang="en-US" sz="1400" b="1" dirty="0" smtClean="0">
                <a:solidFill>
                  <a:srgbClr val="FF0000"/>
                </a:solidFill>
                <a:latin typeface="微软雅黑" panose="020B0503020204020204" pitchFamily="34" charset="-122"/>
                <a:ea typeface="微软雅黑" panose="020B0503020204020204" pitchFamily="34" charset="-122"/>
              </a:rPr>
              <a:t>O(n)</a:t>
            </a:r>
            <a:r>
              <a:rPr lang="zh-CN" altLang="en-US" sz="1400" dirty="0" smtClean="0">
                <a:latin typeface="微软雅黑" panose="020B0503020204020204" pitchFamily="34" charset="-122"/>
                <a:ea typeface="微软雅黑" panose="020B0503020204020204" pitchFamily="34" charset="-122"/>
              </a:rPr>
              <a:t>，和递归次数呈线性关系。</a:t>
            </a:r>
            <a:endParaRPr lang="zh-CN" altLang="en-US" sz="1200" dirty="0" smtClean="0">
              <a:latin typeface="微软雅黑" panose="020B0503020204020204" pitchFamily="34" charset="-122"/>
              <a:ea typeface="微软雅黑" panose="020B0503020204020204" pitchFamily="34" charset="-122"/>
            </a:endParaRPr>
          </a:p>
          <a:p>
            <a:pPr>
              <a:lnSpc>
                <a:spcPct val="150000"/>
              </a:lnSpc>
            </a:pPr>
            <a:endParaRPr lang="zh-CN" altLang="en-US" sz="1200" dirty="0">
              <a:latin typeface="微软雅黑" panose="020B0503020204020204" pitchFamily="34" charset="-122"/>
              <a:ea typeface="微软雅黑" panose="020B0503020204020204" pitchFamily="34" charset="-122"/>
            </a:endParaRPr>
          </a:p>
        </p:txBody>
      </p:sp>
      <p:sp>
        <p:nvSpPr>
          <p:cNvPr id="16" name="平行四边形 15"/>
          <p:cNvSpPr/>
          <p:nvPr/>
        </p:nvSpPr>
        <p:spPr>
          <a:xfrm>
            <a:off x="7895771" y="5370287"/>
            <a:ext cx="827316" cy="304800"/>
          </a:xfrm>
          <a:prstGeom prst="parallelogram">
            <a:avLst>
              <a:gd name="adj" fmla="val 66565"/>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平行四边形 16"/>
          <p:cNvSpPr>
            <a:spLocks noChangeAspect="1"/>
          </p:cNvSpPr>
          <p:nvPr/>
        </p:nvSpPr>
        <p:spPr>
          <a:xfrm>
            <a:off x="9726647" y="4985658"/>
            <a:ext cx="571239" cy="210456"/>
          </a:xfrm>
          <a:prstGeom prst="parallelogram">
            <a:avLst>
              <a:gd name="adj" fmla="val 66565"/>
            </a:avLst>
          </a:prstGeom>
          <a:solidFill>
            <a:srgbClr val="91A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平行四边形 17"/>
          <p:cNvSpPr>
            <a:spLocks noChangeAspect="1"/>
          </p:cNvSpPr>
          <p:nvPr/>
        </p:nvSpPr>
        <p:spPr>
          <a:xfrm>
            <a:off x="11248571" y="5936344"/>
            <a:ext cx="372191" cy="137123"/>
          </a:xfrm>
          <a:prstGeom prst="parallelogram">
            <a:avLst>
              <a:gd name="adj" fmla="val 66565"/>
            </a:avLst>
          </a:prstGeom>
          <a:solidFill>
            <a:srgbClr val="225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p:cNvSpPr>
            <a:spLocks noChangeAspect="1"/>
          </p:cNvSpPr>
          <p:nvPr/>
        </p:nvSpPr>
        <p:spPr>
          <a:xfrm>
            <a:off x="11713029" y="4693463"/>
            <a:ext cx="300651" cy="110766"/>
          </a:xfrm>
          <a:prstGeom prst="parallelogram">
            <a:avLst>
              <a:gd name="adj" fmla="val 66565"/>
            </a:avLst>
          </a:prstGeom>
          <a:solidFill>
            <a:srgbClr val="304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p:cNvCxnSpPr/>
          <p:nvPr/>
        </p:nvCxnSpPr>
        <p:spPr>
          <a:xfrm rot="16200000" flipH="1" flipV="1">
            <a:off x="11089770" y="4947057"/>
            <a:ext cx="0" cy="2160000"/>
          </a:xfrm>
          <a:prstGeom prst="line">
            <a:avLst/>
          </a:prstGeom>
          <a:ln w="9525">
            <a:gradFill>
              <a:gsLst>
                <a:gs pos="20000">
                  <a:srgbClr val="91ABCB"/>
                </a:gs>
                <a:gs pos="42000">
                  <a:srgbClr val="304864"/>
                </a:gs>
                <a:gs pos="60000">
                  <a:srgbClr val="304864"/>
                </a:gs>
                <a:gs pos="1818">
                  <a:srgbClr val="D5DFEB"/>
                </a:gs>
                <a:gs pos="99091">
                  <a:srgbClr val="D5DFEB"/>
                </a:gs>
                <a:gs pos="81000">
                  <a:srgbClr val="91ABC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16200000" flipH="1" flipV="1">
            <a:off x="9312000" y="2704371"/>
            <a:ext cx="0" cy="5760000"/>
          </a:xfrm>
          <a:prstGeom prst="line">
            <a:avLst/>
          </a:prstGeom>
          <a:ln w="9525">
            <a:gradFill>
              <a:gsLst>
                <a:gs pos="20000">
                  <a:srgbClr val="91ABCB"/>
                </a:gs>
                <a:gs pos="42000">
                  <a:srgbClr val="304864"/>
                </a:gs>
                <a:gs pos="60000">
                  <a:srgbClr val="304864"/>
                </a:gs>
                <a:gs pos="1818">
                  <a:srgbClr val="D5DFEB"/>
                </a:gs>
                <a:gs pos="99091">
                  <a:srgbClr val="D5DFEB"/>
                </a:gs>
                <a:gs pos="81000">
                  <a:srgbClr val="91ABCB"/>
                </a:gs>
              </a:gsLst>
              <a:lin ang="5400000" scaled="1"/>
            </a:gra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2758376" y="949259"/>
            <a:ext cx="5833718" cy="1223683"/>
          </a:xfrm>
          <a:prstGeom prst="rect">
            <a:avLst/>
          </a:prstGeom>
          <a:gradFill>
            <a:gsLst>
              <a:gs pos="0">
                <a:srgbClr val="1C4885"/>
              </a:gs>
              <a:gs pos="100000">
                <a:srgbClr val="0070C0">
                  <a:alpha val="7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flipH="1">
            <a:off x="2442756" y="1269000"/>
            <a:ext cx="0" cy="4320000"/>
          </a:xfrm>
          <a:prstGeom prst="line">
            <a:avLst/>
          </a:prstGeom>
          <a:ln w="28575">
            <a:gradFill>
              <a:gsLst>
                <a:gs pos="20000">
                  <a:srgbClr val="91ABCB"/>
                </a:gs>
                <a:gs pos="42000">
                  <a:srgbClr val="304864"/>
                </a:gs>
                <a:gs pos="60000">
                  <a:srgbClr val="304864"/>
                </a:gs>
                <a:gs pos="1818">
                  <a:srgbClr val="D5DFEB"/>
                </a:gs>
                <a:gs pos="99091">
                  <a:srgbClr val="D5DFEB"/>
                </a:gs>
                <a:gs pos="81000">
                  <a:srgbClr val="91ABCB"/>
                </a:gs>
              </a:gsLst>
              <a:lin ang="5400000" scaled="1"/>
            </a:gra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794702" y="1100705"/>
            <a:ext cx="5762172" cy="922020"/>
          </a:xfrm>
          <a:prstGeom prst="rect">
            <a:avLst/>
          </a:prstGeom>
          <a:noFill/>
        </p:spPr>
        <p:txBody>
          <a:bodyPr wrap="square" rtlCol="0">
            <a:spAutoFit/>
          </a:bodyPr>
          <a:lstStyle/>
          <a:p>
            <a:pPr algn="dist"/>
            <a:r>
              <a:rPr lang="zh-CN" altLang="en-US" sz="5400" b="1" dirty="0" smtClean="0">
                <a:solidFill>
                  <a:schemeClr val="bg1"/>
                </a:solidFill>
                <a:latin typeface="微软雅黑" panose="020B0503020204020204" pitchFamily="34" charset="-122"/>
                <a:ea typeface="微软雅黑" panose="020B0503020204020204" pitchFamily="34" charset="-122"/>
              </a:rPr>
              <a:t>递归与循环</a:t>
            </a:r>
            <a:endParaRPr lang="zh-CN" altLang="en-US" sz="5400" b="1" dirty="0" smtClean="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794571" y="2172879"/>
            <a:ext cx="8055428" cy="2306955"/>
          </a:xfrm>
          <a:prstGeom prst="rect">
            <a:avLst/>
          </a:prstGeom>
          <a:noFill/>
        </p:spPr>
        <p:txBody>
          <a:bodyPr wrap="square" rtlCol="0">
            <a:spAutoFit/>
          </a:bodyPr>
          <a:lstStyle/>
          <a:p>
            <a:pPr>
              <a:lnSpc>
                <a:spcPct val="150000"/>
              </a:lnSpc>
            </a:pPr>
            <a:r>
              <a:rPr lang="zh-CN" altLang="en-US" sz="1600" dirty="0" smtClean="0">
                <a:latin typeface="微软雅黑" panose="020B0503020204020204" pitchFamily="34" charset="-122"/>
                <a:ea typeface="微软雅黑" panose="020B0503020204020204" pitchFamily="34" charset="-122"/>
              </a:rPr>
              <a:t>5、循环和递归的本质相似性：递归程序改用循环实现的话，一般都是要自己</a:t>
            </a:r>
            <a:r>
              <a:rPr lang="zh-CN" altLang="en-US" sz="1600" b="1" dirty="0" smtClean="0">
                <a:solidFill>
                  <a:srgbClr val="FF0000"/>
                </a:solidFill>
                <a:latin typeface="微软雅黑" panose="020B0503020204020204" pitchFamily="34" charset="-122"/>
                <a:ea typeface="微软雅黑" panose="020B0503020204020204" pitchFamily="34" charset="-122"/>
              </a:rPr>
              <a:t>维护一个栈</a:t>
            </a:r>
            <a:r>
              <a:rPr lang="zh-CN" altLang="en-US" sz="1600" dirty="0" smtClean="0">
                <a:latin typeface="微软雅黑" panose="020B0503020204020204" pitchFamily="34" charset="-122"/>
                <a:ea typeface="微软雅黑" panose="020B0503020204020204" pitchFamily="34" charset="-122"/>
              </a:rPr>
              <a:t>的，以便状态的回溯。如果某个递归程序改用循环的时候根本就不需要维护栈，那其实这个递归程序这样写只是意义明显一些，不一定要写成递归形式。但很多递归程序就是为了利用函数自身在系统栈上的auto变量记录状态，以便回溯。原理上讲，所有递归都是可以消除的，代价就是可能自己要维护一个栈。不过很多情况下用递归还是必要的，它往往能</a:t>
            </a:r>
            <a:r>
              <a:rPr lang="zh-CN" altLang="en-US" sz="1600" b="1" dirty="0" smtClean="0">
                <a:solidFill>
                  <a:srgbClr val="FF0000"/>
                </a:solidFill>
                <a:latin typeface="微软雅黑" panose="020B0503020204020204" pitchFamily="34" charset="-122"/>
                <a:ea typeface="微软雅黑" panose="020B0503020204020204" pitchFamily="34" charset="-122"/>
              </a:rPr>
              <a:t>把复杂问题分解</a:t>
            </a:r>
            <a:r>
              <a:rPr lang="zh-CN" altLang="en-US" sz="1600" dirty="0" smtClean="0">
                <a:latin typeface="微软雅黑" panose="020B0503020204020204" pitchFamily="34" charset="-122"/>
                <a:ea typeface="微软雅黑" panose="020B0503020204020204" pitchFamily="34" charset="-122"/>
              </a:rPr>
              <a:t>成更为简单的步骤，而且很能</a:t>
            </a:r>
            <a:r>
              <a:rPr lang="zh-CN" altLang="en-US" sz="1600" b="1" dirty="0" smtClean="0">
                <a:solidFill>
                  <a:srgbClr val="FF0000"/>
                </a:solidFill>
                <a:latin typeface="微软雅黑" panose="020B0503020204020204" pitchFamily="34" charset="-122"/>
                <a:ea typeface="微软雅黑" panose="020B0503020204020204" pitchFamily="34" charset="-122"/>
              </a:rPr>
              <a:t>反映问题的本质</a:t>
            </a:r>
            <a:r>
              <a:rPr lang="zh-CN" altLang="en-US" sz="1600" dirty="0" smtClean="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sp>
        <p:nvSpPr>
          <p:cNvPr id="16" name="平行四边形 15"/>
          <p:cNvSpPr/>
          <p:nvPr/>
        </p:nvSpPr>
        <p:spPr>
          <a:xfrm>
            <a:off x="7895771" y="5370287"/>
            <a:ext cx="827316" cy="304800"/>
          </a:xfrm>
          <a:prstGeom prst="parallelogram">
            <a:avLst>
              <a:gd name="adj" fmla="val 66565"/>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平行四边形 16"/>
          <p:cNvSpPr>
            <a:spLocks noChangeAspect="1"/>
          </p:cNvSpPr>
          <p:nvPr/>
        </p:nvSpPr>
        <p:spPr>
          <a:xfrm>
            <a:off x="9726647" y="4985658"/>
            <a:ext cx="571239" cy="210456"/>
          </a:xfrm>
          <a:prstGeom prst="parallelogram">
            <a:avLst>
              <a:gd name="adj" fmla="val 66565"/>
            </a:avLst>
          </a:prstGeom>
          <a:solidFill>
            <a:srgbClr val="91A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平行四边形 17"/>
          <p:cNvSpPr>
            <a:spLocks noChangeAspect="1"/>
          </p:cNvSpPr>
          <p:nvPr/>
        </p:nvSpPr>
        <p:spPr>
          <a:xfrm>
            <a:off x="11248571" y="5936344"/>
            <a:ext cx="372191" cy="137123"/>
          </a:xfrm>
          <a:prstGeom prst="parallelogram">
            <a:avLst>
              <a:gd name="adj" fmla="val 66565"/>
            </a:avLst>
          </a:prstGeom>
          <a:solidFill>
            <a:srgbClr val="225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p:cNvSpPr>
            <a:spLocks noChangeAspect="1"/>
          </p:cNvSpPr>
          <p:nvPr/>
        </p:nvSpPr>
        <p:spPr>
          <a:xfrm>
            <a:off x="11713029" y="4693463"/>
            <a:ext cx="300651" cy="110766"/>
          </a:xfrm>
          <a:prstGeom prst="parallelogram">
            <a:avLst>
              <a:gd name="adj" fmla="val 66565"/>
            </a:avLst>
          </a:prstGeom>
          <a:solidFill>
            <a:srgbClr val="304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70510" y="236220"/>
            <a:ext cx="5916295" cy="768350"/>
          </a:xfrm>
          <a:prstGeom prst="rect">
            <a:avLst/>
          </a:prstGeom>
          <a:noFill/>
          <a:ln w="3175">
            <a:noFill/>
          </a:ln>
        </p:spPr>
        <p:txBody>
          <a:bodyPr wrap="square" rtlCol="0">
            <a:spAutoFit/>
          </a:bodyPr>
          <a:lstStyle/>
          <a:p>
            <a:pPr lvl="0">
              <a:defRPr/>
            </a:pPr>
            <a:r>
              <a:rPr sz="4400" dirty="0">
                <a:solidFill>
                  <a:schemeClr val="accent5">
                    <a:lumMod val="50000"/>
                  </a:schemeClr>
                </a:solidFill>
                <a:latin typeface="微软雅黑" panose="020B0503020204020204" pitchFamily="34" charset="-122"/>
                <a:ea typeface="微软雅黑" panose="020B0503020204020204" pitchFamily="34" charset="-122"/>
                <a:cs typeface="+mn-ea"/>
                <a:sym typeface="+mn-lt"/>
              </a:rPr>
              <a:t>递归和递推的区别：</a:t>
            </a:r>
            <a:endParaRPr sz="4400" dirty="0">
              <a:solidFill>
                <a:schemeClr val="accent5">
                  <a:lumMod val="50000"/>
                </a:schemeClr>
              </a:solidFill>
              <a:latin typeface="微软雅黑" panose="020B0503020204020204" pitchFamily="34" charset="-122"/>
              <a:ea typeface="微软雅黑" panose="020B0503020204020204" pitchFamily="34" charset="-122"/>
              <a:cs typeface="+mn-ea"/>
              <a:sym typeface="+mn-lt"/>
            </a:endParaRPr>
          </a:p>
        </p:txBody>
      </p:sp>
      <p:cxnSp>
        <p:nvCxnSpPr>
          <p:cNvPr id="4" name="直接连接符 3"/>
          <p:cNvCxnSpPr/>
          <p:nvPr/>
        </p:nvCxnSpPr>
        <p:spPr>
          <a:xfrm>
            <a:off x="270337" y="1088032"/>
            <a:ext cx="5832648"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7" name="内容占位符 2"/>
          <p:cNvSpPr>
            <a:spLocks noGrp="1"/>
          </p:cNvSpPr>
          <p:nvPr/>
        </p:nvSpPr>
        <p:spPr>
          <a:xfrm>
            <a:off x="864235" y="1087755"/>
            <a:ext cx="9304020" cy="5581650"/>
          </a:xfrm>
          <a:prstGeom prst="rect">
            <a:avLst/>
          </a:prstGeom>
        </p:spPr>
        <p:txBody>
          <a:bodyPr vert="horz" lIns="91440" tIns="45720" rIns="91440" bIns="45720" rtlCol="0">
            <a:normAutofit fontScale="25000"/>
          </a:bodyPr>
          <a:lstStyle>
            <a:lvl1pPr marL="342900" indent="-342900" algn="l" defTabSz="457200" rtl="0" eaLnBrk="1" latinLnBrk="0" hangingPunct="1">
              <a:spcBef>
                <a:spcPts val="1000"/>
              </a:spcBef>
              <a:spcAft>
                <a:spcPts val="0"/>
              </a:spcAft>
              <a:buClr>
                <a:schemeClr val="accent1"/>
              </a:buClr>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9pPr>
          </a:lstStyle>
          <a:p>
            <a:pPr>
              <a:lnSpc>
                <a:spcPct val="150000"/>
              </a:lnSpc>
            </a:pPr>
            <a:r>
              <a:rPr lang="zh-CN" altLang="zh-CN" sz="7200" b="1" dirty="0"/>
              <a:t> 相似性</a:t>
            </a:r>
            <a:endParaRPr lang="zh-CN" altLang="zh-CN" sz="5400" b="1" dirty="0"/>
          </a:p>
          <a:p>
            <a:pPr marL="0" indent="0">
              <a:lnSpc>
                <a:spcPct val="150000"/>
              </a:lnSpc>
              <a:buNone/>
            </a:pPr>
            <a:r>
              <a:rPr lang="en-US" altLang="zh-CN" sz="5400" dirty="0" smtClean="0"/>
              <a:t>    </a:t>
            </a:r>
            <a:r>
              <a:rPr lang="en-US" altLang="zh-CN" sz="7200" dirty="0" smtClean="0"/>
              <a:t>  这两个问题都可以描述为以下形式：</a:t>
            </a:r>
            <a:endParaRPr lang="en-US" altLang="zh-CN" sz="7200" dirty="0" smtClean="0"/>
          </a:p>
          <a:p>
            <a:pPr marL="0" indent="0">
              <a:lnSpc>
                <a:spcPct val="150000"/>
              </a:lnSpc>
              <a:buNone/>
            </a:pPr>
            <a:r>
              <a:rPr lang="en-US" altLang="zh-CN" sz="7200" dirty="0" smtClean="0"/>
              <a:t>      f(n)=g(f(n-1)，…，f(0))</a:t>
            </a:r>
            <a:endParaRPr lang="en-US" altLang="zh-CN" sz="7200" dirty="0" smtClean="0"/>
          </a:p>
          <a:p>
            <a:pPr marL="0" indent="0">
              <a:lnSpc>
                <a:spcPct val="150000"/>
              </a:lnSpc>
              <a:buNone/>
            </a:pPr>
            <a:r>
              <a:rPr lang="en-US" altLang="zh-CN" sz="7200" dirty="0" smtClean="0"/>
              <a:t>      这是二者的共同特点</a:t>
            </a:r>
            <a:endParaRPr lang="zh-CN" altLang="zh-CN" sz="5400" dirty="0"/>
          </a:p>
          <a:p>
            <a:pPr>
              <a:lnSpc>
                <a:spcPct val="150000"/>
              </a:lnSpc>
            </a:pPr>
            <a:r>
              <a:rPr lang="zh-CN" altLang="zh-CN" sz="6600" b="1" dirty="0"/>
              <a:t> 不同点</a:t>
            </a:r>
            <a:endParaRPr lang="zh-CN" altLang="zh-CN" sz="5400" dirty="0"/>
          </a:p>
          <a:p>
            <a:pPr marL="0" indent="0">
              <a:lnSpc>
                <a:spcPct val="150000"/>
              </a:lnSpc>
              <a:buNone/>
            </a:pPr>
            <a:r>
              <a:rPr lang="zh-CN" altLang="zh-CN" sz="6000" dirty="0"/>
              <a:t>1，从程序上看，递归表现为自己调用自己，递推则没有这样的形式。</a:t>
            </a:r>
            <a:endParaRPr lang="zh-CN" altLang="zh-CN" sz="6000" dirty="0"/>
          </a:p>
          <a:p>
            <a:pPr marL="0" indent="0">
              <a:lnSpc>
                <a:spcPct val="150000"/>
              </a:lnSpc>
              <a:buNone/>
            </a:pPr>
            <a:r>
              <a:rPr lang="zh-CN" altLang="zh-CN" sz="6000" dirty="0"/>
              <a:t>2，递归是从问题的最终目标出发，逐渐将复杂问题化为简单问题，最终求得问题是逆向的。</a:t>
            </a:r>
            <a:endParaRPr lang="zh-CN" altLang="zh-CN" sz="6000" dirty="0"/>
          </a:p>
          <a:p>
            <a:pPr marL="0" indent="0">
              <a:lnSpc>
                <a:spcPct val="150000"/>
              </a:lnSpc>
              <a:buNone/>
            </a:pPr>
            <a:r>
              <a:rPr lang="zh-CN" altLang="zh-CN" sz="6000" dirty="0"/>
              <a:t>       递推是从简单问题出发，一步步的向前发展，最终求得问题。是正向的。</a:t>
            </a:r>
            <a:endParaRPr lang="zh-CN" altLang="zh-CN" sz="6000" dirty="0"/>
          </a:p>
          <a:p>
            <a:pPr marL="0" indent="0">
              <a:lnSpc>
                <a:spcPct val="150000"/>
              </a:lnSpc>
              <a:buNone/>
            </a:pPr>
            <a:r>
              <a:rPr lang="zh-CN" altLang="zh-CN" sz="6000" dirty="0"/>
              <a:t>3，递归中，问题的n要求是计算之前就知道的；</a:t>
            </a:r>
            <a:endParaRPr lang="zh-CN" altLang="zh-CN" sz="6000" dirty="0"/>
          </a:p>
          <a:p>
            <a:pPr marL="0" indent="0">
              <a:lnSpc>
                <a:spcPct val="150000"/>
              </a:lnSpc>
              <a:buNone/>
            </a:pPr>
            <a:r>
              <a:rPr lang="zh-CN" altLang="zh-CN" sz="6000" dirty="0"/>
              <a:t>       递推可以在计算中确定，不要求计算前就知道n。</a:t>
            </a:r>
            <a:endParaRPr lang="zh-CN" altLang="zh-CN" sz="6000" dirty="0"/>
          </a:p>
          <a:p>
            <a:pPr marL="0" indent="0">
              <a:lnSpc>
                <a:spcPct val="150000"/>
              </a:lnSpc>
              <a:buNone/>
            </a:pPr>
            <a:r>
              <a:rPr lang="zh-CN" altLang="zh-CN" sz="6000" dirty="0"/>
              <a:t>4，一般来说，递推的效率高于递归（当然是递推可以计算的情况下）</a:t>
            </a:r>
            <a:endParaRPr lang="zh-CN" altLang="zh-CN" sz="5400" dirty="0"/>
          </a:p>
          <a:p>
            <a:pPr marL="0" indent="0">
              <a:lnSpc>
                <a:spcPct val="150000"/>
              </a:lnSpc>
              <a:buNone/>
            </a:pPr>
            <a:r>
              <a:rPr lang="zh-CN" altLang="zh-CN" sz="5400" dirty="0"/>
              <a:t> </a:t>
            </a:r>
            <a:endParaRPr lang="zh-CN" altLang="zh-CN" sz="2800" dirty="0"/>
          </a:p>
          <a:p>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278092" y="672584"/>
            <a:ext cx="1731010" cy="521970"/>
          </a:xfrm>
          <a:prstGeom prst="rect">
            <a:avLst/>
          </a:prstGeom>
        </p:spPr>
        <p:txBody>
          <a:bodyPr wrap="none">
            <a:spAutoFit/>
          </a:bodyPr>
          <a:lstStyle/>
          <a:p>
            <a:pPr algn="ctr"/>
            <a:r>
              <a:rPr lang="en-US" sz="2800" b="1" spc="600" dirty="0" smtClean="0">
                <a:solidFill>
                  <a:schemeClr val="tx1">
                    <a:lumMod val="75000"/>
                    <a:lumOff val="25000"/>
                  </a:schemeClr>
                </a:solidFill>
                <a:latin typeface="微软雅黑" panose="020B0503020204020204" pitchFamily="34" charset="-122"/>
                <a:ea typeface="微软雅黑" panose="020B0503020204020204" pitchFamily="34" charset="-122"/>
              </a:rPr>
              <a:t>Part</a:t>
            </a:r>
            <a:r>
              <a:rPr lang="en-US" spc="6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en-US" sz="2800" spc="600" dirty="0" smtClean="0">
                <a:solidFill>
                  <a:schemeClr val="tx1">
                    <a:lumMod val="75000"/>
                    <a:lumOff val="25000"/>
                  </a:schemeClr>
                </a:solidFill>
                <a:latin typeface="微软雅黑" panose="020B0503020204020204" pitchFamily="34" charset="-122"/>
                <a:ea typeface="微软雅黑" panose="020B0503020204020204" pitchFamily="34" charset="-122"/>
              </a:rPr>
              <a:t>II</a:t>
            </a:r>
            <a:endParaRPr lang="en-US" sz="2800" spc="6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2597421" y="838200"/>
            <a:ext cx="2324100" cy="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a:off x="7270480" y="838200"/>
            <a:ext cx="2324100" cy="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4" name="矩形 13"/>
          <p:cNvSpPr/>
          <p:nvPr/>
        </p:nvSpPr>
        <p:spPr>
          <a:xfrm>
            <a:off x="5224252" y="2521490"/>
            <a:ext cx="1859280" cy="1014730"/>
          </a:xfrm>
          <a:prstGeom prst="rect">
            <a:avLst/>
          </a:prstGeom>
        </p:spPr>
        <p:txBody>
          <a:bodyPr wrap="none">
            <a:spAutoFit/>
          </a:bodyPr>
          <a:lstStyle/>
          <a:p>
            <a:pPr algn="ctr"/>
            <a:r>
              <a:rPr lang="en-US" altLang="zh-CN" sz="6000" b="1" spc="600" dirty="0" smtClean="0">
                <a:solidFill>
                  <a:schemeClr val="tx1">
                    <a:lumMod val="75000"/>
                    <a:lumOff val="25000"/>
                  </a:schemeClr>
                </a:solidFill>
                <a:latin typeface="微软雅黑" panose="020B0503020204020204" pitchFamily="34" charset="-122"/>
                <a:ea typeface="微软雅黑" panose="020B0503020204020204" pitchFamily="34" charset="-122"/>
              </a:rPr>
              <a:t>递推 </a:t>
            </a:r>
            <a:endParaRPr lang="zh-CN" altLang="en-US" sz="3200" spc="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4417695" y="3773170"/>
            <a:ext cx="3472180" cy="1506855"/>
          </a:xfrm>
          <a:prstGeom prst="rect">
            <a:avLst/>
          </a:prstGeom>
          <a:noFill/>
        </p:spPr>
        <p:txBody>
          <a:bodyPr wrap="square" rtlCol="0" anchor="t">
            <a:spAutoFit/>
          </a:bodyPr>
          <a:p>
            <a:pPr algn="ctr"/>
            <a:endParaRPr lang="zh-CN" altLang="en-US" sz="4400"/>
          </a:p>
          <a:p>
            <a:pPr algn="ctr"/>
            <a:r>
              <a:rPr lang="zh-CN" altLang="en-US" sz="4800" b="1">
                <a:solidFill>
                  <a:schemeClr val="accent2"/>
                </a:solidFill>
                <a:latin typeface="华文中宋" panose="02010600040101010101" charset="-122"/>
                <a:ea typeface="华文中宋" panose="02010600040101010101" charset="-122"/>
              </a:rPr>
              <a:t>例题</a:t>
            </a:r>
            <a:endParaRPr lang="zh-CN" altLang="en-US" sz="4800" b="1">
              <a:solidFill>
                <a:schemeClr val="accent2"/>
              </a:solidFill>
              <a:latin typeface="华文中宋" panose="02010600040101010101" charset="-122"/>
              <a:ea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anim calcmode="lin" valueType="num">
                                      <p:cBhvr>
                                        <p:cTn id="8"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连接符 22"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CxnSpPr/>
          <p:nvPr/>
        </p:nvCxnSpPr>
        <p:spPr>
          <a:xfrm flipH="1">
            <a:off x="338824" y="1319686"/>
            <a:ext cx="7200000" cy="0"/>
          </a:xfrm>
          <a:prstGeom prst="line">
            <a:avLst/>
          </a:prstGeom>
          <a:ln w="12700">
            <a:solidFill>
              <a:srgbClr val="53728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圆角矩形 26"/>
          <p:cNvSpPr/>
          <p:nvPr/>
        </p:nvSpPr>
        <p:spPr>
          <a:xfrm rot="2700000">
            <a:off x="1162000" y="216166"/>
            <a:ext cx="898359" cy="898359"/>
          </a:xfrm>
          <a:prstGeom prst="roundRect">
            <a:avLst>
              <a:gd name="adj" fmla="val 0"/>
            </a:avLst>
          </a:prstGeom>
          <a:solidFill>
            <a:srgbClr val="537285"/>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27"/>
          <p:cNvSpPr/>
          <p:nvPr/>
        </p:nvSpPr>
        <p:spPr>
          <a:xfrm rot="2700000">
            <a:off x="635353" y="216167"/>
            <a:ext cx="898359" cy="898359"/>
          </a:xfrm>
          <a:prstGeom prst="roundRect">
            <a:avLst>
              <a:gd name="adj" fmla="val 0"/>
            </a:avLst>
          </a:prstGeom>
          <a:solidFill>
            <a:srgbClr val="537285"/>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rot="2700000">
            <a:off x="898677" y="216166"/>
            <a:ext cx="898359" cy="898359"/>
          </a:xfrm>
          <a:prstGeom prst="roundRect">
            <a:avLst>
              <a:gd name="adj" fmla="val 0"/>
            </a:avLst>
          </a:prstGeom>
          <a:solidFill>
            <a:srgbClr val="124062"/>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CxnSpPr/>
          <p:nvPr/>
        </p:nvCxnSpPr>
        <p:spPr>
          <a:xfrm flipH="1">
            <a:off x="338824" y="1400648"/>
            <a:ext cx="7200000" cy="0"/>
          </a:xfrm>
          <a:prstGeom prst="line">
            <a:avLst/>
          </a:prstGeom>
          <a:ln w="38100">
            <a:solidFill>
              <a:srgbClr val="12406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文本框 43"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SpPr txBox="1"/>
          <p:nvPr/>
        </p:nvSpPr>
        <p:spPr>
          <a:xfrm>
            <a:off x="2406490" y="249845"/>
            <a:ext cx="1407160" cy="829945"/>
          </a:xfrm>
          <a:prstGeom prst="rect">
            <a:avLst/>
          </a:prstGeom>
          <a:noFill/>
        </p:spPr>
        <p:txBody>
          <a:bodyPr wrap="none" rtlCol="0">
            <a:spAutoFit/>
          </a:bodyPr>
          <a:lstStyle/>
          <a:p>
            <a:r>
              <a:rPr lang="zh-CN" sz="4800" b="1" dirty="0" smtClean="0">
                <a:solidFill>
                  <a:srgbClr val="124062"/>
                </a:solidFill>
                <a:latin typeface="Arial Black" panose="020B0A04020102020204" pitchFamily="34" charset="0"/>
                <a:ea typeface="创艺简细圆" pitchFamily="2" charset="-122"/>
                <a:cs typeface="Kartika" panose="02020503030404060203" pitchFamily="18" charset="0"/>
              </a:rPr>
              <a:t>递推</a:t>
            </a:r>
            <a:endParaRPr lang="zh-CN" sz="4800" b="1" dirty="0" smtClean="0">
              <a:solidFill>
                <a:srgbClr val="124062"/>
              </a:solidFill>
              <a:latin typeface="Arial Black" panose="020B0A04020102020204" pitchFamily="34" charset="0"/>
              <a:ea typeface="创艺简细圆" pitchFamily="2" charset="-122"/>
              <a:cs typeface="Kartika" panose="02020503030404060203" pitchFamily="18" charset="0"/>
            </a:endParaRPr>
          </a:p>
        </p:txBody>
      </p:sp>
      <p:sp>
        <p:nvSpPr>
          <p:cNvPr id="2" name="Text Box 1"/>
          <p:cNvSpPr txBox="1"/>
          <p:nvPr/>
        </p:nvSpPr>
        <p:spPr>
          <a:xfrm>
            <a:off x="592455" y="1834515"/>
            <a:ext cx="11252200" cy="2061210"/>
          </a:xfrm>
          <a:prstGeom prst="rect">
            <a:avLst/>
          </a:prstGeom>
          <a:noFill/>
        </p:spPr>
        <p:txBody>
          <a:bodyPr wrap="square" rtlCol="0">
            <a:spAutoFit/>
          </a:bodyPr>
          <a:p>
            <a:pPr fontAlgn="auto"/>
            <a:r>
              <a:rPr lang="zh-CN" sz="3200" b="1">
                <a:solidFill>
                  <a:schemeClr val="accent5"/>
                </a:solidFill>
                <a:latin typeface="微软雅黑" panose="020B0503020204020204" pitchFamily="34" charset="-122"/>
                <a:ea typeface="微软雅黑" panose="020B0503020204020204" pitchFamily="34" charset="-122"/>
                <a:cs typeface="微软雅黑" panose="020B0503020204020204" pitchFamily="34" charset="-122"/>
              </a:rPr>
              <a:t>例题（</a:t>
            </a:r>
            <a:r>
              <a:rPr lang="en-US" altLang="zh-CN" sz="3200" b="1">
                <a:solidFill>
                  <a:schemeClr val="accent5"/>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3200" b="1">
                <a:solidFill>
                  <a:schemeClr val="accent5"/>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sz="3200">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zh-CN" sz="3200">
                <a:latin typeface="微软雅黑" panose="020B0503020204020204" pitchFamily="34" charset="-122"/>
                <a:ea typeface="微软雅黑" panose="020B0503020204020204" pitchFamily="34" charset="-122"/>
                <a:cs typeface="微软雅黑" panose="020B0503020204020204" pitchFamily="34" charset="-122"/>
              </a:rPr>
              <a:t>同一平面内有</a:t>
            </a:r>
            <a:r>
              <a:rPr lang="en-US" altLang="zh-CN" sz="3200">
                <a:latin typeface="微软雅黑" panose="020B0503020204020204" pitchFamily="34" charset="-122"/>
                <a:ea typeface="微软雅黑" panose="020B0503020204020204" pitchFamily="34" charset="-122"/>
                <a:cs typeface="微软雅黑" panose="020B0503020204020204" pitchFamily="34" charset="-122"/>
              </a:rPr>
              <a:t>n</a:t>
            </a:r>
            <a:r>
              <a:rPr lang="zh-CN" altLang="en-US" sz="32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3200">
                <a:latin typeface="微软雅黑" panose="020B0503020204020204" pitchFamily="34" charset="-122"/>
                <a:ea typeface="微软雅黑" panose="020B0503020204020204" pitchFamily="34" charset="-122"/>
                <a:cs typeface="微软雅黑" panose="020B0503020204020204" pitchFamily="34" charset="-122"/>
              </a:rPr>
              <a:t>n&lt;=500</a:t>
            </a:r>
            <a:r>
              <a:rPr lang="zh-CN" altLang="en-US" sz="3200">
                <a:latin typeface="微软雅黑" panose="020B0503020204020204" pitchFamily="34" charset="-122"/>
                <a:ea typeface="微软雅黑" panose="020B0503020204020204" pitchFamily="34" charset="-122"/>
                <a:cs typeface="微软雅黑" panose="020B0503020204020204" pitchFamily="34" charset="-122"/>
              </a:rPr>
              <a:t>）条直线，已知其中</a:t>
            </a:r>
            <a:r>
              <a:rPr lang="en-US" altLang="zh-CN" sz="3200">
                <a:latin typeface="微软雅黑" panose="020B0503020204020204" pitchFamily="34" charset="-122"/>
                <a:ea typeface="微软雅黑" panose="020B0503020204020204" pitchFamily="34" charset="-122"/>
                <a:cs typeface="微软雅黑" panose="020B0503020204020204" pitchFamily="34" charset="-122"/>
              </a:rPr>
              <a:t>p</a:t>
            </a:r>
            <a:r>
              <a:rPr lang="zh-CN" altLang="en-US" sz="32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3200">
                <a:latin typeface="微软雅黑" panose="020B0503020204020204" pitchFamily="34" charset="-122"/>
                <a:ea typeface="微软雅黑" panose="020B0503020204020204" pitchFamily="34" charset="-122"/>
                <a:cs typeface="微软雅黑" panose="020B0503020204020204" pitchFamily="34" charset="-122"/>
              </a:rPr>
              <a:t>p&gt;=2</a:t>
            </a:r>
            <a:r>
              <a:rPr lang="zh-CN" altLang="en-US" sz="3200">
                <a:latin typeface="微软雅黑" panose="020B0503020204020204" pitchFamily="34" charset="-122"/>
                <a:ea typeface="微软雅黑" panose="020B0503020204020204" pitchFamily="34" charset="-122"/>
                <a:cs typeface="微软雅黑" panose="020B0503020204020204" pitchFamily="34" charset="-122"/>
              </a:rPr>
              <a:t>）条直线相交于一点，则这</a:t>
            </a:r>
            <a:r>
              <a:rPr lang="en-US" altLang="zh-CN" sz="3200">
                <a:latin typeface="微软雅黑" panose="020B0503020204020204" pitchFamily="34" charset="-122"/>
                <a:ea typeface="微软雅黑" panose="020B0503020204020204" pitchFamily="34" charset="-122"/>
                <a:cs typeface="微软雅黑" panose="020B0503020204020204" pitchFamily="34" charset="-122"/>
              </a:rPr>
              <a:t>n</a:t>
            </a:r>
            <a:r>
              <a:rPr lang="zh-CN" altLang="en-US" sz="3200">
                <a:latin typeface="微软雅黑" panose="020B0503020204020204" pitchFamily="34" charset="-122"/>
                <a:ea typeface="微软雅黑" panose="020B0503020204020204" pitchFamily="34" charset="-122"/>
                <a:cs typeface="微软雅黑" panose="020B0503020204020204" pitchFamily="34" charset="-122"/>
              </a:rPr>
              <a:t>条直线最多能将平面分割成几个不同的平面？</a:t>
            </a:r>
            <a:endParaRPr lang="en-US" altLang="zh-CN" sz="32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连接符 22"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CxnSpPr/>
          <p:nvPr/>
        </p:nvCxnSpPr>
        <p:spPr>
          <a:xfrm flipH="1">
            <a:off x="338824" y="1319686"/>
            <a:ext cx="7200000" cy="0"/>
          </a:xfrm>
          <a:prstGeom prst="line">
            <a:avLst/>
          </a:prstGeom>
          <a:ln w="12700">
            <a:solidFill>
              <a:srgbClr val="53728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圆角矩形 26"/>
          <p:cNvSpPr/>
          <p:nvPr/>
        </p:nvSpPr>
        <p:spPr>
          <a:xfrm rot="2700000">
            <a:off x="1162000" y="216166"/>
            <a:ext cx="898359" cy="898359"/>
          </a:xfrm>
          <a:prstGeom prst="roundRect">
            <a:avLst>
              <a:gd name="adj" fmla="val 0"/>
            </a:avLst>
          </a:prstGeom>
          <a:solidFill>
            <a:srgbClr val="537285"/>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27"/>
          <p:cNvSpPr/>
          <p:nvPr/>
        </p:nvSpPr>
        <p:spPr>
          <a:xfrm rot="2700000">
            <a:off x="635353" y="216167"/>
            <a:ext cx="898359" cy="898359"/>
          </a:xfrm>
          <a:prstGeom prst="roundRect">
            <a:avLst>
              <a:gd name="adj" fmla="val 0"/>
            </a:avLst>
          </a:prstGeom>
          <a:solidFill>
            <a:srgbClr val="537285"/>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rot="2700000">
            <a:off x="898677" y="216166"/>
            <a:ext cx="898359" cy="898359"/>
          </a:xfrm>
          <a:prstGeom prst="roundRect">
            <a:avLst>
              <a:gd name="adj" fmla="val 0"/>
            </a:avLst>
          </a:prstGeom>
          <a:solidFill>
            <a:srgbClr val="124062"/>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CxnSpPr/>
          <p:nvPr/>
        </p:nvCxnSpPr>
        <p:spPr>
          <a:xfrm flipH="1">
            <a:off x="338824" y="1400648"/>
            <a:ext cx="7200000" cy="0"/>
          </a:xfrm>
          <a:prstGeom prst="line">
            <a:avLst/>
          </a:prstGeom>
          <a:ln w="38100">
            <a:solidFill>
              <a:srgbClr val="12406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文本框 43"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SpPr txBox="1"/>
          <p:nvPr/>
        </p:nvSpPr>
        <p:spPr>
          <a:xfrm>
            <a:off x="2406490" y="249845"/>
            <a:ext cx="1407160" cy="829945"/>
          </a:xfrm>
          <a:prstGeom prst="rect">
            <a:avLst/>
          </a:prstGeom>
          <a:noFill/>
        </p:spPr>
        <p:txBody>
          <a:bodyPr wrap="none" rtlCol="0">
            <a:spAutoFit/>
          </a:bodyPr>
          <a:lstStyle/>
          <a:p>
            <a:r>
              <a:rPr lang="zh-CN" altLang="en-US" sz="4800" b="1" dirty="0" smtClean="0">
                <a:solidFill>
                  <a:srgbClr val="124062"/>
                </a:solidFill>
                <a:latin typeface="Arial Black" panose="020B0A04020102020204" pitchFamily="34" charset="0"/>
                <a:ea typeface="创艺简细圆" pitchFamily="2" charset="-122"/>
                <a:cs typeface="Kartika" panose="02020503030404060203" pitchFamily="18" charset="0"/>
              </a:rPr>
              <a:t>递推</a:t>
            </a:r>
            <a:endParaRPr lang="zh-CN" altLang="en-US" sz="4800" b="1" dirty="0" smtClean="0">
              <a:solidFill>
                <a:srgbClr val="124062"/>
              </a:solidFill>
              <a:latin typeface="Arial Black" panose="020B0A04020102020204" pitchFamily="34" charset="0"/>
              <a:ea typeface="创艺简细圆" pitchFamily="2" charset="-122"/>
              <a:cs typeface="Kartika" panose="02020503030404060203" pitchFamily="18" charset="0"/>
            </a:endParaRPr>
          </a:p>
        </p:txBody>
      </p:sp>
      <p:sp>
        <p:nvSpPr>
          <p:cNvPr id="2" name="Text Box 1"/>
          <p:cNvSpPr txBox="1"/>
          <p:nvPr/>
        </p:nvSpPr>
        <p:spPr>
          <a:xfrm>
            <a:off x="592455" y="1834515"/>
            <a:ext cx="11252200" cy="3415030"/>
          </a:xfrm>
          <a:prstGeom prst="rect">
            <a:avLst/>
          </a:prstGeom>
          <a:noFill/>
        </p:spPr>
        <p:txBody>
          <a:bodyPr wrap="square" rtlCol="0">
            <a:spAutoFit/>
          </a:bodyPr>
          <a:p>
            <a:pPr fontAlgn="auto"/>
            <a:r>
              <a:rPr sz="2400">
                <a:latin typeface="微软雅黑" panose="020B0503020204020204" pitchFamily="34" charset="-122"/>
                <a:ea typeface="微软雅黑" panose="020B0503020204020204" pitchFamily="34" charset="-122"/>
                <a:cs typeface="微软雅黑" panose="020B0503020204020204" pitchFamily="34" charset="-122"/>
              </a:rPr>
              <a:t> </a:t>
            </a:r>
            <a:r>
              <a:rPr lang="zh-CN" sz="2400">
                <a:latin typeface="微软雅黑" panose="020B0503020204020204" pitchFamily="34" charset="-122"/>
                <a:ea typeface="微软雅黑" panose="020B0503020204020204" pitchFamily="34" charset="-122"/>
                <a:cs typeface="微软雅黑" panose="020B0503020204020204" pitchFamily="34" charset="-122"/>
              </a:rPr>
              <a:t>【问题分析】</a:t>
            </a:r>
            <a:endParaRPr lang="zh-CN" sz="2400">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en-US" altLang="zh-CN" sz="2400">
                <a:latin typeface="微软雅黑" panose="020B0503020204020204" pitchFamily="34" charset="-122"/>
                <a:ea typeface="微软雅黑" panose="020B0503020204020204" pitchFamily="34" charset="-122"/>
                <a:cs typeface="微软雅黑" panose="020B0503020204020204" pitchFamily="34" charset="-122"/>
              </a:rPr>
              <a:t>1. </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从特殊的直线入手，先考虑</a:t>
            </a:r>
            <a:r>
              <a:rPr lang="en-US" altLang="zh-CN" sz="2400">
                <a:latin typeface="微软雅黑" panose="020B0503020204020204" pitchFamily="34" charset="-122"/>
                <a:ea typeface="微软雅黑" panose="020B0503020204020204" pitchFamily="34" charset="-122"/>
                <a:cs typeface="微软雅黑" panose="020B0503020204020204" pitchFamily="34" charset="-122"/>
              </a:rPr>
              <a:t>p</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条交于一点的直线，会将平面分割为</a:t>
            </a:r>
            <a:r>
              <a:rPr lang="en-US" altLang="zh-CN" sz="2400">
                <a:latin typeface="微软雅黑" panose="020B0503020204020204" pitchFamily="34" charset="-122"/>
                <a:ea typeface="微软雅黑" panose="020B0503020204020204" pitchFamily="34" charset="-122"/>
                <a:cs typeface="微软雅黑" panose="020B0503020204020204" pitchFamily="34" charset="-122"/>
              </a:rPr>
              <a:t>2p</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个平面。</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en-US" altLang="zh-CN" sz="2400">
                <a:latin typeface="微软雅黑" panose="020B0503020204020204" pitchFamily="34" charset="-122"/>
                <a:ea typeface="微软雅黑" panose="020B0503020204020204" pitchFamily="34" charset="-122"/>
                <a:cs typeface="微软雅黑" panose="020B0503020204020204" pitchFamily="34" charset="-122"/>
              </a:rPr>
              <a:t>2. </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再考虑剩下的</a:t>
            </a:r>
            <a:r>
              <a:rPr lang="en-US" altLang="zh-CN" sz="2400">
                <a:latin typeface="微软雅黑" panose="020B0503020204020204" pitchFamily="34" charset="-122"/>
                <a:ea typeface="微软雅黑" panose="020B0503020204020204" pitchFamily="34" charset="-122"/>
                <a:cs typeface="微软雅黑" panose="020B0503020204020204" pitchFamily="34" charset="-122"/>
              </a:rPr>
              <a:t>n-p</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条直线。在平面已经有</a:t>
            </a:r>
            <a:r>
              <a:rPr lang="en-US" altLang="zh-CN" sz="2400">
                <a:latin typeface="微软雅黑" panose="020B0503020204020204" pitchFamily="34" charset="-122"/>
                <a:ea typeface="微软雅黑" panose="020B0503020204020204" pitchFamily="34" charset="-122"/>
                <a:cs typeface="微软雅黑" panose="020B0503020204020204" pitchFamily="34" charset="-122"/>
              </a:rPr>
              <a:t>p</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条直线的情况下，一条新的直线最多与它们有</a:t>
            </a:r>
            <a:r>
              <a:rPr lang="en-US" altLang="zh-CN" sz="2400">
                <a:latin typeface="微软雅黑" panose="020B0503020204020204" pitchFamily="34" charset="-122"/>
                <a:ea typeface="微软雅黑" panose="020B0503020204020204" pitchFamily="34" charset="-122"/>
                <a:cs typeface="微软雅黑" panose="020B0503020204020204" pitchFamily="34" charset="-122"/>
              </a:rPr>
              <a:t>p</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个交点，</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zh-CN" altLang="en-US" sz="2400">
                <a:latin typeface="微软雅黑" panose="020B0503020204020204" pitchFamily="34" charset="-122"/>
                <a:ea typeface="微软雅黑" panose="020B0503020204020204" pitchFamily="34" charset="-122"/>
                <a:cs typeface="微软雅黑" panose="020B0503020204020204" pitchFamily="34" charset="-122"/>
              </a:rPr>
              <a:t>而每个交点都会分割出一个新的区域，当与最后一条直线相交后由于直线是无限延伸的，因此还会再多分出一个区域。</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en-US" altLang="zh-CN" sz="2400">
                <a:latin typeface="微软雅黑" panose="020B0503020204020204" pitchFamily="34" charset="-122"/>
                <a:ea typeface="微软雅黑" panose="020B0503020204020204" pitchFamily="34" charset="-122"/>
                <a:cs typeface="微软雅黑" panose="020B0503020204020204" pitchFamily="34" charset="-122"/>
              </a:rPr>
              <a:t>3. </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故当第</a:t>
            </a:r>
            <a:r>
              <a:rPr lang="en-US" altLang="zh-CN" sz="2400">
                <a:latin typeface="微软雅黑" panose="020B0503020204020204" pitchFamily="34" charset="-122"/>
                <a:ea typeface="微软雅黑" panose="020B0503020204020204" pitchFamily="34" charset="-122"/>
                <a:cs typeface="微软雅黑" panose="020B0503020204020204" pitchFamily="34" charset="-122"/>
              </a:rPr>
              <a:t>i</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条直线加入时，最多分割的平面数为</a:t>
            </a:r>
            <a:r>
              <a:rPr lang="en-US" altLang="zh-CN" sz="2400">
                <a:latin typeface="微软雅黑" panose="020B0503020204020204" pitchFamily="34" charset="-122"/>
                <a:ea typeface="微软雅黑" panose="020B0503020204020204" pitchFamily="34" charset="-122"/>
                <a:cs typeface="微软雅黑" panose="020B0503020204020204" pitchFamily="34" charset="-122"/>
              </a:rPr>
              <a:t>F[i]=F[i-1]+i;</a:t>
            </a:r>
            <a:endParaRPr lang="en-US" altLang="zh-CN" sz="2400">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en-US" altLang="zh-CN" sz="2400">
                <a:latin typeface="微软雅黑" panose="020B0503020204020204" pitchFamily="34" charset="-122"/>
                <a:ea typeface="微软雅黑" panose="020B0503020204020204" pitchFamily="34" charset="-122"/>
                <a:cs typeface="微软雅黑" panose="020B0503020204020204" pitchFamily="34" charset="-122"/>
              </a:rPr>
              <a:t>4. </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因此有： </a:t>
            </a:r>
            <a:r>
              <a:rPr lang="zh-CN" altLang="en-US" sz="24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F[p]=2*p;</a:t>
            </a:r>
            <a:endParaRPr lang="en-US" altLang="zh-CN" sz="24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en-US" altLang="zh-CN" sz="24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rPr>
              <a:t>F[i]=F[i-1]+i;  (i&gt;p)</a:t>
            </a:r>
            <a:endParaRPr lang="en-US" altLang="zh-CN" sz="2400" b="1">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连接符 22"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CxnSpPr/>
          <p:nvPr/>
        </p:nvCxnSpPr>
        <p:spPr>
          <a:xfrm flipH="1">
            <a:off x="338824" y="1319686"/>
            <a:ext cx="7200000" cy="0"/>
          </a:xfrm>
          <a:prstGeom prst="line">
            <a:avLst/>
          </a:prstGeom>
          <a:ln w="12700">
            <a:solidFill>
              <a:srgbClr val="53728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圆角矩形 26"/>
          <p:cNvSpPr/>
          <p:nvPr/>
        </p:nvSpPr>
        <p:spPr>
          <a:xfrm rot="2700000">
            <a:off x="1162000" y="216166"/>
            <a:ext cx="898359" cy="898359"/>
          </a:xfrm>
          <a:prstGeom prst="roundRect">
            <a:avLst>
              <a:gd name="adj" fmla="val 0"/>
            </a:avLst>
          </a:prstGeom>
          <a:solidFill>
            <a:srgbClr val="537285"/>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27"/>
          <p:cNvSpPr/>
          <p:nvPr/>
        </p:nvSpPr>
        <p:spPr>
          <a:xfrm rot="2700000">
            <a:off x="635353" y="216167"/>
            <a:ext cx="898359" cy="898359"/>
          </a:xfrm>
          <a:prstGeom prst="roundRect">
            <a:avLst>
              <a:gd name="adj" fmla="val 0"/>
            </a:avLst>
          </a:prstGeom>
          <a:solidFill>
            <a:srgbClr val="537285"/>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rot="2700000">
            <a:off x="898677" y="216166"/>
            <a:ext cx="898359" cy="898359"/>
          </a:xfrm>
          <a:prstGeom prst="roundRect">
            <a:avLst>
              <a:gd name="adj" fmla="val 0"/>
            </a:avLst>
          </a:prstGeom>
          <a:solidFill>
            <a:srgbClr val="124062"/>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CxnSpPr/>
          <p:nvPr/>
        </p:nvCxnSpPr>
        <p:spPr>
          <a:xfrm flipH="1">
            <a:off x="338824" y="1400648"/>
            <a:ext cx="7200000" cy="0"/>
          </a:xfrm>
          <a:prstGeom prst="line">
            <a:avLst/>
          </a:prstGeom>
          <a:ln w="38100">
            <a:solidFill>
              <a:srgbClr val="12406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文本框 43"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SpPr txBox="1"/>
          <p:nvPr/>
        </p:nvSpPr>
        <p:spPr>
          <a:xfrm>
            <a:off x="2406490" y="249845"/>
            <a:ext cx="1407160" cy="829945"/>
          </a:xfrm>
          <a:prstGeom prst="rect">
            <a:avLst/>
          </a:prstGeom>
          <a:noFill/>
        </p:spPr>
        <p:txBody>
          <a:bodyPr wrap="none" rtlCol="0">
            <a:spAutoFit/>
          </a:bodyPr>
          <a:lstStyle/>
          <a:p>
            <a:r>
              <a:rPr lang="zh-CN" sz="4800" b="1" dirty="0" smtClean="0">
                <a:solidFill>
                  <a:srgbClr val="124062"/>
                </a:solidFill>
                <a:latin typeface="Arial Black" panose="020B0A04020102020204" pitchFamily="34" charset="0"/>
                <a:ea typeface="创艺简细圆" pitchFamily="2" charset="-122"/>
                <a:cs typeface="Kartika" panose="02020503030404060203" pitchFamily="18" charset="0"/>
              </a:rPr>
              <a:t>递推</a:t>
            </a:r>
            <a:endParaRPr lang="zh-CN" sz="4800" b="1" dirty="0" smtClean="0">
              <a:solidFill>
                <a:srgbClr val="124062"/>
              </a:solidFill>
              <a:latin typeface="Arial Black" panose="020B0A04020102020204" pitchFamily="34" charset="0"/>
              <a:ea typeface="创艺简细圆" pitchFamily="2" charset="-122"/>
              <a:cs typeface="Kartika" panose="02020503030404060203" pitchFamily="18" charset="0"/>
            </a:endParaRPr>
          </a:p>
        </p:txBody>
      </p:sp>
      <p:sp>
        <p:nvSpPr>
          <p:cNvPr id="2" name="Text Box 1"/>
          <p:cNvSpPr txBox="1"/>
          <p:nvPr/>
        </p:nvSpPr>
        <p:spPr>
          <a:xfrm>
            <a:off x="574675" y="1843405"/>
            <a:ext cx="11252200" cy="1630045"/>
          </a:xfrm>
          <a:prstGeom prst="rect">
            <a:avLst/>
          </a:prstGeom>
          <a:noFill/>
        </p:spPr>
        <p:txBody>
          <a:bodyPr wrap="square" rtlCol="0">
            <a:spAutoFit/>
          </a:bodyPr>
          <a:p>
            <a:pPr fontAlgn="auto"/>
            <a:r>
              <a:rPr lang="zh-CN" sz="3200" b="1">
                <a:solidFill>
                  <a:schemeClr val="accent5"/>
                </a:solidFill>
                <a:latin typeface="微软雅黑" panose="020B0503020204020204" pitchFamily="34" charset="-122"/>
                <a:ea typeface="微软雅黑" panose="020B0503020204020204" pitchFamily="34" charset="-122"/>
                <a:cs typeface="微软雅黑" panose="020B0503020204020204" pitchFamily="34" charset="-122"/>
              </a:rPr>
              <a:t>例题（</a:t>
            </a:r>
            <a:r>
              <a:rPr lang="en-US" altLang="zh-CN" sz="3200" b="1">
                <a:solidFill>
                  <a:schemeClr val="accent5"/>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3200" b="1">
                <a:solidFill>
                  <a:schemeClr val="accent5"/>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sz="3200">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爬楼梯问题（</a:t>
            </a:r>
            <a:r>
              <a:rPr lang="en-US" altLang="zh-CN" sz="2800" b="1">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800">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zh-CN" altLang="en-US" sz="2000">
                <a:latin typeface="微软雅黑" panose="020B0503020204020204" pitchFamily="34" charset="-122"/>
                <a:ea typeface="微软雅黑" panose="020B0503020204020204" pitchFamily="34" charset="-122"/>
                <a:cs typeface="微软雅黑" panose="020B0503020204020204" pitchFamily="34" charset="-122"/>
              </a:rPr>
              <a:t>每次爬楼梯时，可以爬一阶或两阶，从低</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0</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阶开始。</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zh-CN" altLang="en-US" sz="2000">
                <a:latin typeface="微软雅黑" panose="020B0503020204020204" pitchFamily="34" charset="-122"/>
                <a:ea typeface="微软雅黑" panose="020B0503020204020204" pitchFamily="34" charset="-122"/>
                <a:cs typeface="微软雅黑" panose="020B0503020204020204" pitchFamily="34" charset="-122"/>
              </a:rPr>
              <a:t>问爬到第</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n</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阶有多少种不同的方式？</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连接符 22"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CxnSpPr/>
          <p:nvPr/>
        </p:nvCxnSpPr>
        <p:spPr>
          <a:xfrm flipH="1">
            <a:off x="338824" y="1319686"/>
            <a:ext cx="7200000" cy="0"/>
          </a:xfrm>
          <a:prstGeom prst="line">
            <a:avLst/>
          </a:prstGeom>
          <a:ln w="12700">
            <a:solidFill>
              <a:srgbClr val="53728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圆角矩形 26"/>
          <p:cNvSpPr/>
          <p:nvPr/>
        </p:nvSpPr>
        <p:spPr>
          <a:xfrm rot="2700000">
            <a:off x="1162000" y="216166"/>
            <a:ext cx="898359" cy="898359"/>
          </a:xfrm>
          <a:prstGeom prst="roundRect">
            <a:avLst>
              <a:gd name="adj" fmla="val 0"/>
            </a:avLst>
          </a:prstGeom>
          <a:solidFill>
            <a:srgbClr val="537285"/>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27"/>
          <p:cNvSpPr/>
          <p:nvPr/>
        </p:nvSpPr>
        <p:spPr>
          <a:xfrm rot="2700000">
            <a:off x="635353" y="216167"/>
            <a:ext cx="898359" cy="898359"/>
          </a:xfrm>
          <a:prstGeom prst="roundRect">
            <a:avLst>
              <a:gd name="adj" fmla="val 0"/>
            </a:avLst>
          </a:prstGeom>
          <a:solidFill>
            <a:srgbClr val="537285"/>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rot="2700000">
            <a:off x="898677" y="216166"/>
            <a:ext cx="898359" cy="898359"/>
          </a:xfrm>
          <a:prstGeom prst="roundRect">
            <a:avLst>
              <a:gd name="adj" fmla="val 0"/>
            </a:avLst>
          </a:prstGeom>
          <a:solidFill>
            <a:srgbClr val="124062"/>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CxnSpPr/>
          <p:nvPr/>
        </p:nvCxnSpPr>
        <p:spPr>
          <a:xfrm flipH="1">
            <a:off x="338824" y="1400648"/>
            <a:ext cx="7200000" cy="0"/>
          </a:xfrm>
          <a:prstGeom prst="line">
            <a:avLst/>
          </a:prstGeom>
          <a:ln w="38100">
            <a:solidFill>
              <a:srgbClr val="12406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文本框 43"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SpPr txBox="1"/>
          <p:nvPr/>
        </p:nvSpPr>
        <p:spPr>
          <a:xfrm>
            <a:off x="2406490" y="249845"/>
            <a:ext cx="1407160" cy="829945"/>
          </a:xfrm>
          <a:prstGeom prst="rect">
            <a:avLst/>
          </a:prstGeom>
          <a:noFill/>
        </p:spPr>
        <p:txBody>
          <a:bodyPr wrap="none" rtlCol="0">
            <a:spAutoFit/>
          </a:bodyPr>
          <a:lstStyle/>
          <a:p>
            <a:r>
              <a:rPr lang="zh-CN" sz="4800" b="1" dirty="0" smtClean="0">
                <a:solidFill>
                  <a:srgbClr val="124062"/>
                </a:solidFill>
                <a:latin typeface="Arial Black" panose="020B0A04020102020204" pitchFamily="34" charset="0"/>
                <a:ea typeface="创艺简细圆" pitchFamily="2" charset="-122"/>
                <a:cs typeface="Kartika" panose="02020503030404060203" pitchFamily="18" charset="0"/>
              </a:rPr>
              <a:t>递推</a:t>
            </a:r>
            <a:endParaRPr lang="zh-CN" sz="4800" b="1" dirty="0" smtClean="0">
              <a:solidFill>
                <a:srgbClr val="124062"/>
              </a:solidFill>
              <a:latin typeface="Arial Black" panose="020B0A04020102020204" pitchFamily="34" charset="0"/>
              <a:ea typeface="创艺简细圆" pitchFamily="2" charset="-122"/>
              <a:cs typeface="Kartika" panose="02020503030404060203" pitchFamily="18" charset="0"/>
            </a:endParaRPr>
          </a:p>
        </p:txBody>
      </p:sp>
      <p:sp>
        <p:nvSpPr>
          <p:cNvPr id="2" name="Text Box 1"/>
          <p:cNvSpPr txBox="1"/>
          <p:nvPr/>
        </p:nvSpPr>
        <p:spPr>
          <a:xfrm>
            <a:off x="592455" y="1834515"/>
            <a:ext cx="11252200" cy="4399915"/>
          </a:xfrm>
          <a:prstGeom prst="rect">
            <a:avLst/>
          </a:prstGeom>
          <a:noFill/>
        </p:spPr>
        <p:txBody>
          <a:bodyPr wrap="square" rtlCol="0">
            <a:spAutoFit/>
          </a:bodyPr>
          <a:p>
            <a:pPr fontAlgn="auto"/>
            <a:r>
              <a:rPr lang="en-US" altLang="zh-CN" sz="2800">
                <a:latin typeface="微软雅黑" panose="020B0503020204020204" pitchFamily="34" charset="-122"/>
                <a:ea typeface="微软雅黑" panose="020B0503020204020204" pitchFamily="34" charset="-122"/>
                <a:cs typeface="微软雅黑" panose="020B0503020204020204" pitchFamily="34" charset="-122"/>
              </a:rPr>
              <a:t>n=2</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时  ，  有</a:t>
            </a:r>
            <a:r>
              <a:rPr lang="en-US" altLang="zh-CN" sz="280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种方式</a:t>
            </a: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en-US" altLang="zh-CN" sz="2800">
                <a:latin typeface="微软雅黑" panose="020B0503020204020204" pitchFamily="34" charset="-122"/>
                <a:ea typeface="微软雅黑" panose="020B0503020204020204" pitchFamily="34" charset="-122"/>
                <a:cs typeface="微软雅黑" panose="020B0503020204020204" pitchFamily="34" charset="-122"/>
              </a:rPr>
              <a:t>n=3时  </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8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有</a:t>
            </a:r>
            <a:r>
              <a:rPr lang="en-US" altLang="zh-CN" sz="280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种方式</a:t>
            </a:r>
            <a:endParaRPr lang="zh-CN" altLang="en-US" sz="2800">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en-US" altLang="zh-CN" sz="2800">
                <a:latin typeface="微软雅黑" panose="020B0503020204020204" pitchFamily="34" charset="-122"/>
                <a:ea typeface="微软雅黑" panose="020B0503020204020204" pitchFamily="34" charset="-122"/>
                <a:cs typeface="微软雅黑" panose="020B0503020204020204" pitchFamily="34" charset="-122"/>
              </a:rPr>
              <a:t>n=4</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时  ，  有</a:t>
            </a:r>
            <a:r>
              <a:rPr lang="en-US" altLang="zh-CN" sz="2800">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种方式</a:t>
            </a:r>
            <a:endParaRPr lang="zh-CN" altLang="en-US" sz="2800">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en-US" altLang="zh-CN" sz="2800">
                <a:latin typeface="微软雅黑" panose="020B0503020204020204" pitchFamily="34" charset="-122"/>
                <a:ea typeface="微软雅黑" panose="020B0503020204020204" pitchFamily="34" charset="-122"/>
                <a:cs typeface="微软雅黑" panose="020B0503020204020204" pitchFamily="34" charset="-122"/>
              </a:rPr>
              <a:t>n=5</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时  ，  有</a:t>
            </a:r>
            <a:r>
              <a:rPr lang="en-US" altLang="zh-CN" sz="2800">
                <a:latin typeface="微软雅黑" panose="020B0503020204020204" pitchFamily="34" charset="-122"/>
                <a:ea typeface="微软雅黑" panose="020B0503020204020204" pitchFamily="34" charset="-122"/>
                <a:cs typeface="微软雅黑" panose="020B0503020204020204" pitchFamily="34" charset="-122"/>
              </a:rPr>
              <a:t>8</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种方式</a:t>
            </a:r>
            <a:endParaRPr lang="zh-CN" altLang="en-US" sz="2800">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en-US" altLang="zh-CN" sz="280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800">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en-US" altLang="zh-CN" sz="280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800">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en-US" altLang="zh-CN" sz="2800">
                <a:latin typeface="微软雅黑" panose="020B0503020204020204" pitchFamily="34" charset="-122"/>
                <a:ea typeface="微软雅黑" panose="020B0503020204020204" pitchFamily="34" charset="-122"/>
                <a:cs typeface="微软雅黑" panose="020B0503020204020204" pitchFamily="34" charset="-122"/>
              </a:rPr>
              <a:t>n=k</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时  ，  有</a:t>
            </a:r>
            <a:r>
              <a:rPr lang="en-US" altLang="zh-CN" sz="2800">
                <a:latin typeface="微软雅黑" panose="020B0503020204020204" pitchFamily="34" charset="-122"/>
                <a:ea typeface="微软雅黑" panose="020B0503020204020204" pitchFamily="34" charset="-122"/>
                <a:cs typeface="微软雅黑" panose="020B0503020204020204" pitchFamily="34" charset="-122"/>
              </a:rPr>
              <a:t>F[k]</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种方式，经观察有 </a:t>
            </a:r>
            <a:r>
              <a:rPr lang="en-US" altLang="zh-CN" sz="28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F[k]=F[k-1]+F[k-2]</a:t>
            </a:r>
            <a:r>
              <a:rPr lang="en-US" altLang="zh-CN" sz="280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800">
              <a:latin typeface="微软雅黑" panose="020B0503020204020204" pitchFamily="34" charset="-122"/>
              <a:ea typeface="微软雅黑" panose="020B0503020204020204" pitchFamily="34" charset="-122"/>
              <a:cs typeface="微软雅黑" panose="020B0503020204020204" pitchFamily="34" charset="-122"/>
            </a:endParaRPr>
          </a:p>
          <a:p>
            <a:pPr fontAlgn="auto"/>
            <a:endParaRPr lang="en-US" altLang="zh-CN" sz="2800">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zh-CN" altLang="en-US" sz="2800">
                <a:latin typeface="微软雅黑" panose="020B0503020204020204" pitchFamily="34" charset="-122"/>
                <a:ea typeface="微软雅黑" panose="020B0503020204020204" pitchFamily="34" charset="-122"/>
                <a:cs typeface="微软雅黑" panose="020B0503020204020204" pitchFamily="34" charset="-122"/>
              </a:rPr>
              <a:t>原理：到达第</a:t>
            </a:r>
            <a:r>
              <a:rPr lang="en-US" altLang="zh-CN" sz="2800">
                <a:latin typeface="微软雅黑" panose="020B0503020204020204" pitchFamily="34" charset="-122"/>
                <a:ea typeface="微软雅黑" panose="020B0503020204020204" pitchFamily="34" charset="-122"/>
                <a:cs typeface="微软雅黑" panose="020B0503020204020204" pitchFamily="34" charset="-122"/>
              </a:rPr>
              <a:t>k</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阶楼梯可以从第</a:t>
            </a:r>
            <a:r>
              <a:rPr lang="en-US" altLang="zh-CN" sz="2800">
                <a:latin typeface="微软雅黑" panose="020B0503020204020204" pitchFamily="34" charset="-122"/>
                <a:ea typeface="微软雅黑" panose="020B0503020204020204" pitchFamily="34" charset="-122"/>
                <a:cs typeface="微软雅黑" panose="020B0503020204020204" pitchFamily="34" charset="-122"/>
              </a:rPr>
              <a:t>k-1</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阶楼梯走一步也可以从</a:t>
            </a:r>
            <a:r>
              <a:rPr lang="en-US" altLang="zh-CN" sz="2800">
                <a:latin typeface="微软雅黑" panose="020B0503020204020204" pitchFamily="34" charset="-122"/>
                <a:ea typeface="微软雅黑" panose="020B0503020204020204" pitchFamily="34" charset="-122"/>
                <a:cs typeface="微软雅黑" panose="020B0503020204020204" pitchFamily="34" charset="-122"/>
              </a:rPr>
              <a:t>k-2</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阶楼梯走两步到达。</a:t>
            </a:r>
            <a:endParaRPr lang="zh-CN" altLang="en-US" sz="28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连接符 22"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CxnSpPr/>
          <p:nvPr/>
        </p:nvCxnSpPr>
        <p:spPr>
          <a:xfrm flipH="1">
            <a:off x="338824" y="1319686"/>
            <a:ext cx="7200000" cy="0"/>
          </a:xfrm>
          <a:prstGeom prst="line">
            <a:avLst/>
          </a:prstGeom>
          <a:ln w="12700">
            <a:solidFill>
              <a:srgbClr val="53728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圆角矩形 26"/>
          <p:cNvSpPr/>
          <p:nvPr/>
        </p:nvSpPr>
        <p:spPr>
          <a:xfrm rot="2700000">
            <a:off x="1162000" y="216166"/>
            <a:ext cx="898359" cy="898359"/>
          </a:xfrm>
          <a:prstGeom prst="roundRect">
            <a:avLst>
              <a:gd name="adj" fmla="val 0"/>
            </a:avLst>
          </a:prstGeom>
          <a:solidFill>
            <a:srgbClr val="537285"/>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27"/>
          <p:cNvSpPr/>
          <p:nvPr/>
        </p:nvSpPr>
        <p:spPr>
          <a:xfrm rot="2700000">
            <a:off x="635353" y="216167"/>
            <a:ext cx="898359" cy="898359"/>
          </a:xfrm>
          <a:prstGeom prst="roundRect">
            <a:avLst>
              <a:gd name="adj" fmla="val 0"/>
            </a:avLst>
          </a:prstGeom>
          <a:solidFill>
            <a:srgbClr val="537285"/>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rot="2700000">
            <a:off x="898677" y="216166"/>
            <a:ext cx="898359" cy="898359"/>
          </a:xfrm>
          <a:prstGeom prst="roundRect">
            <a:avLst>
              <a:gd name="adj" fmla="val 0"/>
            </a:avLst>
          </a:prstGeom>
          <a:solidFill>
            <a:srgbClr val="124062"/>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CxnSpPr/>
          <p:nvPr/>
        </p:nvCxnSpPr>
        <p:spPr>
          <a:xfrm flipH="1">
            <a:off x="338824" y="1400648"/>
            <a:ext cx="7200000" cy="0"/>
          </a:xfrm>
          <a:prstGeom prst="line">
            <a:avLst/>
          </a:prstGeom>
          <a:ln w="38100">
            <a:solidFill>
              <a:srgbClr val="12406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文本框 43"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SpPr txBox="1"/>
          <p:nvPr/>
        </p:nvSpPr>
        <p:spPr>
          <a:xfrm>
            <a:off x="2406490" y="249845"/>
            <a:ext cx="1407160" cy="829945"/>
          </a:xfrm>
          <a:prstGeom prst="rect">
            <a:avLst/>
          </a:prstGeom>
          <a:noFill/>
        </p:spPr>
        <p:txBody>
          <a:bodyPr wrap="none" rtlCol="0">
            <a:spAutoFit/>
          </a:bodyPr>
          <a:lstStyle/>
          <a:p>
            <a:r>
              <a:rPr lang="zh-CN" sz="4800" b="1" dirty="0" smtClean="0">
                <a:solidFill>
                  <a:srgbClr val="124062"/>
                </a:solidFill>
                <a:latin typeface="Arial Black" panose="020B0A04020102020204" pitchFamily="34" charset="0"/>
                <a:ea typeface="创艺简细圆" pitchFamily="2" charset="-122"/>
                <a:cs typeface="Kartika" panose="02020503030404060203" pitchFamily="18" charset="0"/>
              </a:rPr>
              <a:t>递推</a:t>
            </a:r>
            <a:endParaRPr lang="zh-CN" sz="4800" b="1" dirty="0" smtClean="0">
              <a:solidFill>
                <a:srgbClr val="124062"/>
              </a:solidFill>
              <a:latin typeface="Arial Black" panose="020B0A04020102020204" pitchFamily="34" charset="0"/>
              <a:ea typeface="创艺简细圆" pitchFamily="2" charset="-122"/>
              <a:cs typeface="Kartika" panose="02020503030404060203" pitchFamily="18" charset="0"/>
            </a:endParaRPr>
          </a:p>
        </p:txBody>
      </p:sp>
      <p:sp>
        <p:nvSpPr>
          <p:cNvPr id="2" name="Text Box 1"/>
          <p:cNvSpPr txBox="1"/>
          <p:nvPr/>
        </p:nvSpPr>
        <p:spPr>
          <a:xfrm>
            <a:off x="574675" y="1574800"/>
            <a:ext cx="10474960" cy="2245360"/>
          </a:xfrm>
          <a:prstGeom prst="rect">
            <a:avLst/>
          </a:prstGeom>
          <a:noFill/>
        </p:spPr>
        <p:txBody>
          <a:bodyPr wrap="square" rtlCol="0">
            <a:spAutoFit/>
          </a:bodyPr>
          <a:p>
            <a:pPr fontAlgn="auto"/>
            <a:endParaRPr lang="zh-CN" sz="3200">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爬楼梯问题（</a:t>
            </a:r>
            <a:r>
              <a:rPr lang="en-US" altLang="zh-CN" sz="2800" b="1">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800">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zh-CN" altLang="en-US" sz="2000">
                <a:latin typeface="微软雅黑" panose="020B0503020204020204" pitchFamily="34" charset="-122"/>
                <a:ea typeface="微软雅黑" panose="020B0503020204020204" pitchFamily="34" charset="-122"/>
                <a:cs typeface="微软雅黑" panose="020B0503020204020204" pitchFamily="34" charset="-122"/>
              </a:rPr>
              <a:t>（假设腿比较长）每次爬楼梯时，可以爬一到四阶时，从低</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0</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阶开始。</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zh-CN" altLang="en-US" sz="2000">
                <a:latin typeface="微软雅黑" panose="020B0503020204020204" pitchFamily="34" charset="-122"/>
                <a:ea typeface="微软雅黑" panose="020B0503020204020204" pitchFamily="34" charset="-122"/>
                <a:cs typeface="微软雅黑" panose="020B0503020204020204" pitchFamily="34" charset="-122"/>
              </a:rPr>
              <a:t>问爬到第</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n</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阶有多少种不同的方式？</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zh-CN" altLang="en-US" sz="2000">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28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574675" y="4011295"/>
            <a:ext cx="10774045" cy="1568450"/>
          </a:xfrm>
          <a:prstGeom prst="rect">
            <a:avLst/>
          </a:prstGeom>
          <a:noFill/>
        </p:spPr>
        <p:txBody>
          <a:bodyPr wrap="square" rtlCol="0">
            <a:spAutoFit/>
          </a:bodyPr>
          <a:p>
            <a:pPr fontAlgn="auto"/>
            <a:r>
              <a:rPr lang="zh-CN" altLang="en-US" sz="3200">
                <a:latin typeface="微软雅黑" panose="020B0503020204020204" pitchFamily="34" charset="-122"/>
                <a:ea typeface="微软雅黑" panose="020B0503020204020204" pitchFamily="34" charset="-122"/>
                <a:cs typeface="微软雅黑" panose="020B0503020204020204" pitchFamily="34" charset="-122"/>
                <a:sym typeface="+mn-ea"/>
              </a:rPr>
              <a:t>由爬楼梯问题（</a:t>
            </a:r>
            <a:r>
              <a:rPr lang="en-US" altLang="zh-CN" sz="320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3200">
                <a:latin typeface="微软雅黑" panose="020B0503020204020204" pitchFamily="34" charset="-122"/>
                <a:ea typeface="微软雅黑" panose="020B0503020204020204" pitchFamily="34" charset="-122"/>
                <a:cs typeface="微软雅黑" panose="020B0503020204020204" pitchFamily="34" charset="-122"/>
                <a:sym typeface="+mn-ea"/>
              </a:rPr>
              <a:t>）同理：</a:t>
            </a: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a:p>
            <a:pPr fontAlgn="auto"/>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en-US" altLang="zh-CN" sz="32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F[k]=F[k-1]+F[k-2]+F[k-3]+F[k-4];</a:t>
            </a:r>
            <a:endParaRPr lang="zh-CN" altLang="en-US" sz="320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61702" y="284862"/>
            <a:ext cx="11887200" cy="615315"/>
            <a:chOff x="143922" y="622047"/>
            <a:chExt cx="11887200" cy="615315"/>
          </a:xfrm>
        </p:grpSpPr>
        <p:sp>
          <p:nvSpPr>
            <p:cNvPr id="18" name="MH_Entry_1"/>
            <p:cNvSpPr/>
            <p:nvPr>
              <p:custDataLst>
                <p:tags r:id="rId1"/>
              </p:custDataLst>
            </p:nvPr>
          </p:nvSpPr>
          <p:spPr>
            <a:xfrm>
              <a:off x="4539167" y="622047"/>
              <a:ext cx="2751619" cy="61531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algn="ctr" defTabSz="1146175" fontAlgn="base">
                <a:spcBef>
                  <a:spcPct val="0"/>
                </a:spcBef>
                <a:spcAft>
                  <a:spcPct val="0"/>
                </a:spcAft>
              </a:pPr>
              <a:r>
                <a:rPr lang="zh-CN" altLang="en-US" sz="4000" dirty="0">
                  <a:solidFill>
                    <a:schemeClr val="bg2">
                      <a:lumMod val="10000"/>
                    </a:schemeClr>
                  </a:solidFill>
                  <a:latin typeface="等线" panose="02010600030101010101" pitchFamily="2" charset="-122"/>
                  <a:ea typeface="等线" panose="02010600030101010101" pitchFamily="2" charset="-122"/>
                  <a:sym typeface="Arial" panose="020B0604020202020204" pitchFamily="34" charset="0"/>
                </a:rPr>
                <a:t>递归</a:t>
              </a:r>
              <a:endParaRPr lang="zh-CN" altLang="en-US" sz="4000" dirty="0">
                <a:solidFill>
                  <a:schemeClr val="bg2">
                    <a:lumMod val="10000"/>
                  </a:schemeClr>
                </a:solidFill>
                <a:latin typeface="等线" panose="02010600030101010101" pitchFamily="2" charset="-122"/>
                <a:ea typeface="等线" panose="02010600030101010101" pitchFamily="2" charset="-122"/>
                <a:sym typeface="Arial" panose="020B0604020202020204" pitchFamily="34" charset="0"/>
              </a:endParaRPr>
            </a:p>
          </p:txBody>
        </p:sp>
        <p:cxnSp>
          <p:nvCxnSpPr>
            <p:cNvPr id="19" name="直接连接符 3"/>
            <p:cNvCxnSpPr/>
            <p:nvPr/>
          </p:nvCxnSpPr>
          <p:spPr>
            <a:xfrm>
              <a:off x="143922" y="926390"/>
              <a:ext cx="4097867" cy="0"/>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cxnSp>
          <p:nvCxnSpPr>
            <p:cNvPr id="20" name="直接连接符 4"/>
            <p:cNvCxnSpPr/>
            <p:nvPr/>
          </p:nvCxnSpPr>
          <p:spPr>
            <a:xfrm>
              <a:off x="7658318" y="909703"/>
              <a:ext cx="4372804" cy="0"/>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a:blip r:embed="rId2"/>
          <a:stretch>
            <a:fillRect/>
          </a:stretch>
        </p:blipFill>
        <p:spPr>
          <a:xfrm>
            <a:off x="2313940" y="1007745"/>
            <a:ext cx="7237095" cy="5436235"/>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连接符 22"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CxnSpPr/>
          <p:nvPr/>
        </p:nvCxnSpPr>
        <p:spPr>
          <a:xfrm flipH="1">
            <a:off x="338824" y="1319686"/>
            <a:ext cx="7200000" cy="0"/>
          </a:xfrm>
          <a:prstGeom prst="line">
            <a:avLst/>
          </a:prstGeom>
          <a:ln w="12700">
            <a:solidFill>
              <a:srgbClr val="53728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圆角矩形 26"/>
          <p:cNvSpPr/>
          <p:nvPr/>
        </p:nvSpPr>
        <p:spPr>
          <a:xfrm rot="2700000">
            <a:off x="1162000" y="216166"/>
            <a:ext cx="898359" cy="898359"/>
          </a:xfrm>
          <a:prstGeom prst="roundRect">
            <a:avLst>
              <a:gd name="adj" fmla="val 0"/>
            </a:avLst>
          </a:prstGeom>
          <a:solidFill>
            <a:srgbClr val="537285"/>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27"/>
          <p:cNvSpPr/>
          <p:nvPr/>
        </p:nvSpPr>
        <p:spPr>
          <a:xfrm rot="2700000">
            <a:off x="635353" y="216167"/>
            <a:ext cx="898359" cy="898359"/>
          </a:xfrm>
          <a:prstGeom prst="roundRect">
            <a:avLst>
              <a:gd name="adj" fmla="val 0"/>
            </a:avLst>
          </a:prstGeom>
          <a:solidFill>
            <a:srgbClr val="537285"/>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rot="2700000">
            <a:off x="898677" y="216166"/>
            <a:ext cx="898359" cy="898359"/>
          </a:xfrm>
          <a:prstGeom prst="roundRect">
            <a:avLst>
              <a:gd name="adj" fmla="val 0"/>
            </a:avLst>
          </a:prstGeom>
          <a:solidFill>
            <a:srgbClr val="124062"/>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CxnSpPr/>
          <p:nvPr/>
        </p:nvCxnSpPr>
        <p:spPr>
          <a:xfrm flipH="1">
            <a:off x="338824" y="1400648"/>
            <a:ext cx="7200000" cy="0"/>
          </a:xfrm>
          <a:prstGeom prst="line">
            <a:avLst/>
          </a:prstGeom>
          <a:ln w="38100">
            <a:solidFill>
              <a:srgbClr val="12406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文本框 43"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SpPr txBox="1"/>
          <p:nvPr/>
        </p:nvSpPr>
        <p:spPr>
          <a:xfrm>
            <a:off x="2406490" y="249845"/>
            <a:ext cx="1407160" cy="829945"/>
          </a:xfrm>
          <a:prstGeom prst="rect">
            <a:avLst/>
          </a:prstGeom>
          <a:noFill/>
        </p:spPr>
        <p:txBody>
          <a:bodyPr wrap="none" rtlCol="0">
            <a:spAutoFit/>
          </a:bodyPr>
          <a:lstStyle/>
          <a:p>
            <a:r>
              <a:rPr lang="zh-CN" sz="4800" b="1" dirty="0" smtClean="0">
                <a:solidFill>
                  <a:srgbClr val="124062"/>
                </a:solidFill>
                <a:latin typeface="Arial Black" panose="020B0A04020102020204" pitchFamily="34" charset="0"/>
                <a:ea typeface="创艺简细圆" pitchFamily="2" charset="-122"/>
                <a:cs typeface="Kartika" panose="02020503030404060203" pitchFamily="18" charset="0"/>
              </a:rPr>
              <a:t>递推</a:t>
            </a:r>
            <a:endParaRPr lang="zh-CN" sz="4800" b="1" dirty="0" smtClean="0">
              <a:solidFill>
                <a:srgbClr val="124062"/>
              </a:solidFill>
              <a:latin typeface="Arial Black" panose="020B0A04020102020204" pitchFamily="34" charset="0"/>
              <a:ea typeface="创艺简细圆" pitchFamily="2" charset="-122"/>
              <a:cs typeface="Kartika" panose="02020503030404060203" pitchFamily="18" charset="0"/>
            </a:endParaRPr>
          </a:p>
        </p:txBody>
      </p:sp>
      <p:sp>
        <p:nvSpPr>
          <p:cNvPr id="2" name="Text Box 1"/>
          <p:cNvSpPr txBox="1"/>
          <p:nvPr/>
        </p:nvSpPr>
        <p:spPr>
          <a:xfrm>
            <a:off x="574675" y="1843405"/>
            <a:ext cx="11252200" cy="2984500"/>
          </a:xfrm>
          <a:prstGeom prst="rect">
            <a:avLst/>
          </a:prstGeom>
          <a:noFill/>
        </p:spPr>
        <p:txBody>
          <a:bodyPr wrap="square" rtlCol="0">
            <a:spAutoFit/>
          </a:bodyPr>
          <a:p>
            <a:pPr fontAlgn="auto"/>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爬楼梯问题思考：</a:t>
            </a:r>
            <a:endParaRPr lang="zh-CN" altLang="en-US" sz="2800">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en-US" altLang="zh-CN" sz="20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将问题一般化：</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zh-CN" altLang="en-US" sz="2000">
                <a:latin typeface="微软雅黑" panose="020B0503020204020204" pitchFamily="34" charset="-122"/>
                <a:ea typeface="微软雅黑" panose="020B0503020204020204" pitchFamily="34" charset="-122"/>
                <a:cs typeface="微软雅黑" panose="020B0503020204020204" pitchFamily="34" charset="-122"/>
              </a:rPr>
              <a:t>   每次爬楼梯时，可以爬一到</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阶时（</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为给定的数），从低</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0</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阶开始。</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zh-CN" altLang="en-US" sz="2000">
                <a:latin typeface="微软雅黑" panose="020B0503020204020204" pitchFamily="34" charset="-122"/>
                <a:ea typeface="微软雅黑" panose="020B0503020204020204" pitchFamily="34" charset="-122"/>
                <a:cs typeface="微软雅黑" panose="020B0503020204020204" pitchFamily="34" charset="-122"/>
              </a:rPr>
              <a:t>   问爬到第</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n</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阶有多少种不同的方式？</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en-US" altLang="zh-CN" sz="200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在爬楼梯问题（</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）的条件下，如果</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n</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很大会怎样？</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zh-CN" altLang="en-US" sz="200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zh-CN" altLang="en-US" sz="2000">
                <a:latin typeface="微软雅黑" panose="020B0503020204020204" pitchFamily="34" charset="-122"/>
                <a:ea typeface="微软雅黑" panose="020B0503020204020204" pitchFamily="34" charset="-122"/>
                <a:cs typeface="微软雅黑" panose="020B0503020204020204" pitchFamily="34" charset="-122"/>
              </a:rPr>
              <a:t> 斐波那契通项公式：</a:t>
            </a:r>
            <a:endParaRPr lang="en-US" altLang="zh-CN" sz="28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712470" y="4827905"/>
            <a:ext cx="4490720" cy="1007110"/>
          </a:xfrm>
          <a:prstGeom prst="rect">
            <a:avLst/>
          </a:prstGeom>
        </p:spPr>
      </p:pic>
      <p:pic>
        <p:nvPicPr>
          <p:cNvPr id="3" name="图片 2"/>
          <p:cNvPicPr>
            <a:picLocks noChangeAspect="1"/>
          </p:cNvPicPr>
          <p:nvPr/>
        </p:nvPicPr>
        <p:blipFill>
          <a:blip r:embed="rId2"/>
          <a:stretch>
            <a:fillRect/>
          </a:stretch>
        </p:blipFill>
        <p:spPr>
          <a:xfrm>
            <a:off x="6823710" y="741045"/>
            <a:ext cx="4401185" cy="564705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连接符 22"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CxnSpPr/>
          <p:nvPr/>
        </p:nvCxnSpPr>
        <p:spPr>
          <a:xfrm flipH="1">
            <a:off x="338824" y="1319686"/>
            <a:ext cx="7200000" cy="0"/>
          </a:xfrm>
          <a:prstGeom prst="line">
            <a:avLst/>
          </a:prstGeom>
          <a:ln w="12700">
            <a:solidFill>
              <a:srgbClr val="53728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圆角矩形 26"/>
          <p:cNvSpPr/>
          <p:nvPr/>
        </p:nvSpPr>
        <p:spPr>
          <a:xfrm rot="2700000">
            <a:off x="1162000" y="216166"/>
            <a:ext cx="898359" cy="898359"/>
          </a:xfrm>
          <a:prstGeom prst="roundRect">
            <a:avLst>
              <a:gd name="adj" fmla="val 0"/>
            </a:avLst>
          </a:prstGeom>
          <a:solidFill>
            <a:srgbClr val="537285"/>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27"/>
          <p:cNvSpPr/>
          <p:nvPr/>
        </p:nvSpPr>
        <p:spPr>
          <a:xfrm rot="2700000">
            <a:off x="635353" y="216167"/>
            <a:ext cx="898359" cy="898359"/>
          </a:xfrm>
          <a:prstGeom prst="roundRect">
            <a:avLst>
              <a:gd name="adj" fmla="val 0"/>
            </a:avLst>
          </a:prstGeom>
          <a:solidFill>
            <a:srgbClr val="537285"/>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rot="2700000">
            <a:off x="898677" y="216166"/>
            <a:ext cx="898359" cy="898359"/>
          </a:xfrm>
          <a:prstGeom prst="roundRect">
            <a:avLst>
              <a:gd name="adj" fmla="val 0"/>
            </a:avLst>
          </a:prstGeom>
          <a:solidFill>
            <a:srgbClr val="124062"/>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CxnSpPr/>
          <p:nvPr/>
        </p:nvCxnSpPr>
        <p:spPr>
          <a:xfrm flipH="1">
            <a:off x="338824" y="1400648"/>
            <a:ext cx="7200000" cy="0"/>
          </a:xfrm>
          <a:prstGeom prst="line">
            <a:avLst/>
          </a:prstGeom>
          <a:ln w="38100">
            <a:solidFill>
              <a:srgbClr val="12406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文本框 43"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SpPr txBox="1"/>
          <p:nvPr/>
        </p:nvSpPr>
        <p:spPr>
          <a:xfrm>
            <a:off x="2406490" y="249845"/>
            <a:ext cx="1407160" cy="829945"/>
          </a:xfrm>
          <a:prstGeom prst="rect">
            <a:avLst/>
          </a:prstGeom>
          <a:noFill/>
        </p:spPr>
        <p:txBody>
          <a:bodyPr wrap="none" rtlCol="0">
            <a:spAutoFit/>
          </a:bodyPr>
          <a:lstStyle/>
          <a:p>
            <a:r>
              <a:rPr lang="zh-CN" sz="4800" b="1" dirty="0" smtClean="0">
                <a:solidFill>
                  <a:srgbClr val="124062"/>
                </a:solidFill>
                <a:latin typeface="Arial Black" panose="020B0A04020102020204" pitchFamily="34" charset="0"/>
                <a:ea typeface="创艺简细圆" pitchFamily="2" charset="-122"/>
                <a:cs typeface="Kartika" panose="02020503030404060203" pitchFamily="18" charset="0"/>
              </a:rPr>
              <a:t>递推</a:t>
            </a:r>
            <a:endParaRPr lang="zh-CN" sz="4800" b="1" dirty="0" smtClean="0">
              <a:solidFill>
                <a:srgbClr val="124062"/>
              </a:solidFill>
              <a:latin typeface="Arial Black" panose="020B0A04020102020204" pitchFamily="34" charset="0"/>
              <a:ea typeface="创艺简细圆" pitchFamily="2" charset="-122"/>
              <a:cs typeface="Kartika" panose="02020503030404060203" pitchFamily="18" charset="0"/>
            </a:endParaRPr>
          </a:p>
        </p:txBody>
      </p:sp>
      <p:sp>
        <p:nvSpPr>
          <p:cNvPr id="2" name="Text Box 1"/>
          <p:cNvSpPr txBox="1"/>
          <p:nvPr/>
        </p:nvSpPr>
        <p:spPr>
          <a:xfrm>
            <a:off x="574675" y="1536700"/>
            <a:ext cx="11252200" cy="4092575"/>
          </a:xfrm>
          <a:prstGeom prst="rect">
            <a:avLst/>
          </a:prstGeom>
          <a:noFill/>
        </p:spPr>
        <p:txBody>
          <a:bodyPr wrap="square" rtlCol="0">
            <a:spAutoFit/>
          </a:bodyPr>
          <a:p>
            <a:pPr fontAlgn="auto"/>
            <a:r>
              <a:rPr lang="zh-CN" sz="3200" b="1">
                <a:solidFill>
                  <a:schemeClr val="accent5"/>
                </a:solidFill>
                <a:latin typeface="微软雅黑" panose="020B0503020204020204" pitchFamily="34" charset="-122"/>
                <a:ea typeface="微软雅黑" panose="020B0503020204020204" pitchFamily="34" charset="-122"/>
                <a:cs typeface="微软雅黑" panose="020B0503020204020204" pitchFamily="34" charset="-122"/>
              </a:rPr>
              <a:t>例题（</a:t>
            </a:r>
            <a:r>
              <a:rPr lang="en-US" altLang="zh-CN" sz="3200" b="1">
                <a:solidFill>
                  <a:schemeClr val="accent5"/>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3200" b="1">
                <a:solidFill>
                  <a:schemeClr val="accent5"/>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sz="3200">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特殊的子集</a:t>
            </a:r>
            <a:endParaRPr lang="zh-CN" altLang="en-US" sz="2800" b="1">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zh-CN" altLang="en-US" sz="2000">
                <a:latin typeface="微软雅黑" panose="020B0503020204020204" pitchFamily="34" charset="-122"/>
                <a:ea typeface="微软雅黑" panose="020B0503020204020204" pitchFamily="34" charset="-122"/>
                <a:cs typeface="微软雅黑" panose="020B0503020204020204" pitchFamily="34" charset="-122"/>
              </a:rPr>
              <a:t>集合</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M={1,2,3</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n }</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的子集中，有一些是不含相邻自然数的。例如当</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n=4</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时，</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{1,3}</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是满足要求的。而</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{1,3,4}</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是不满足要求的，因为它包含相邻自然数</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。把所有满足要求的集合记作</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Si</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，对于每个</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Si</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，计算出他所有元素的乘积记作</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Ti</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，求</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Σ Ti²</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zh-CN" altLang="en-US" sz="2000">
                <a:latin typeface="微软雅黑" panose="020B0503020204020204" pitchFamily="34" charset="-122"/>
                <a:ea typeface="微软雅黑" panose="020B0503020204020204" pitchFamily="34" charset="-122"/>
                <a:cs typeface="微软雅黑" panose="020B0503020204020204" pitchFamily="34" charset="-122"/>
              </a:rPr>
              <a:t>输入</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zh-CN" altLang="en-US" sz="2000">
                <a:latin typeface="微软雅黑" panose="020B0503020204020204" pitchFamily="34" charset="-122"/>
                <a:ea typeface="微软雅黑" panose="020B0503020204020204" pitchFamily="34" charset="-122"/>
                <a:cs typeface="微软雅黑" panose="020B0503020204020204" pitchFamily="34" charset="-122"/>
              </a:rPr>
              <a:t>       仅一行，包含一个正整数</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n</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zh-CN" altLang="en-US" sz="2000">
                <a:latin typeface="微软雅黑" panose="020B0503020204020204" pitchFamily="34" charset="-122"/>
                <a:ea typeface="微软雅黑" panose="020B0503020204020204" pitchFamily="34" charset="-122"/>
                <a:cs typeface="微软雅黑" panose="020B0503020204020204" pitchFamily="34" charset="-122"/>
              </a:rPr>
              <a:t>输出</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zh-CN" altLang="en-US" sz="2000">
                <a:latin typeface="微软雅黑" panose="020B0503020204020204" pitchFamily="34" charset="-122"/>
                <a:ea typeface="微软雅黑" panose="020B0503020204020204" pitchFamily="34" charset="-122"/>
                <a:cs typeface="微软雅黑" panose="020B0503020204020204" pitchFamily="34" charset="-122"/>
              </a:rPr>
              <a:t>       仅一行，即</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Ti</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的平方和，可能会超过长整型的范围。</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zh-CN" altLang="en-US" sz="2000">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20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连接符 22"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CxnSpPr/>
          <p:nvPr/>
        </p:nvCxnSpPr>
        <p:spPr>
          <a:xfrm flipH="1">
            <a:off x="338824" y="1319686"/>
            <a:ext cx="7200000" cy="0"/>
          </a:xfrm>
          <a:prstGeom prst="line">
            <a:avLst/>
          </a:prstGeom>
          <a:ln w="12700">
            <a:solidFill>
              <a:srgbClr val="53728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圆角矩形 26"/>
          <p:cNvSpPr/>
          <p:nvPr/>
        </p:nvSpPr>
        <p:spPr>
          <a:xfrm rot="2700000">
            <a:off x="1162000" y="216166"/>
            <a:ext cx="898359" cy="898359"/>
          </a:xfrm>
          <a:prstGeom prst="roundRect">
            <a:avLst>
              <a:gd name="adj" fmla="val 0"/>
            </a:avLst>
          </a:prstGeom>
          <a:solidFill>
            <a:srgbClr val="537285"/>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27"/>
          <p:cNvSpPr/>
          <p:nvPr/>
        </p:nvSpPr>
        <p:spPr>
          <a:xfrm rot="2700000">
            <a:off x="635353" y="216167"/>
            <a:ext cx="898359" cy="898359"/>
          </a:xfrm>
          <a:prstGeom prst="roundRect">
            <a:avLst>
              <a:gd name="adj" fmla="val 0"/>
            </a:avLst>
          </a:prstGeom>
          <a:solidFill>
            <a:srgbClr val="537285"/>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rot="2700000">
            <a:off x="898677" y="216166"/>
            <a:ext cx="898359" cy="898359"/>
          </a:xfrm>
          <a:prstGeom prst="roundRect">
            <a:avLst>
              <a:gd name="adj" fmla="val 0"/>
            </a:avLst>
          </a:prstGeom>
          <a:solidFill>
            <a:srgbClr val="124062"/>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CxnSpPr/>
          <p:nvPr/>
        </p:nvCxnSpPr>
        <p:spPr>
          <a:xfrm flipH="1">
            <a:off x="338824" y="1400648"/>
            <a:ext cx="7200000" cy="0"/>
          </a:xfrm>
          <a:prstGeom prst="line">
            <a:avLst/>
          </a:prstGeom>
          <a:ln w="38100">
            <a:solidFill>
              <a:srgbClr val="12406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文本框 43"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SpPr txBox="1"/>
          <p:nvPr/>
        </p:nvSpPr>
        <p:spPr>
          <a:xfrm>
            <a:off x="2406490" y="249845"/>
            <a:ext cx="1407160" cy="829945"/>
          </a:xfrm>
          <a:prstGeom prst="rect">
            <a:avLst/>
          </a:prstGeom>
          <a:noFill/>
        </p:spPr>
        <p:txBody>
          <a:bodyPr wrap="none" rtlCol="0">
            <a:spAutoFit/>
          </a:bodyPr>
          <a:lstStyle/>
          <a:p>
            <a:r>
              <a:rPr lang="zh-CN" sz="4800" b="1" dirty="0" smtClean="0">
                <a:solidFill>
                  <a:srgbClr val="124062"/>
                </a:solidFill>
                <a:latin typeface="Arial Black" panose="020B0A04020102020204" pitchFamily="34" charset="0"/>
                <a:ea typeface="创艺简细圆" pitchFamily="2" charset="-122"/>
                <a:cs typeface="Kartika" panose="02020503030404060203" pitchFamily="18" charset="0"/>
              </a:rPr>
              <a:t>递推</a:t>
            </a:r>
            <a:endParaRPr lang="zh-CN" sz="4800" b="1" dirty="0" smtClean="0">
              <a:solidFill>
                <a:srgbClr val="124062"/>
              </a:solidFill>
              <a:latin typeface="Arial Black" panose="020B0A04020102020204" pitchFamily="34" charset="0"/>
              <a:ea typeface="创艺简细圆" pitchFamily="2" charset="-122"/>
              <a:cs typeface="Kartika" panose="02020503030404060203" pitchFamily="18" charset="0"/>
            </a:endParaRPr>
          </a:p>
        </p:txBody>
      </p:sp>
      <p:sp>
        <p:nvSpPr>
          <p:cNvPr id="2" name="Text Box 1"/>
          <p:cNvSpPr txBox="1"/>
          <p:nvPr/>
        </p:nvSpPr>
        <p:spPr>
          <a:xfrm>
            <a:off x="574675" y="1843405"/>
            <a:ext cx="11252200" cy="3169285"/>
          </a:xfrm>
          <a:prstGeom prst="rect">
            <a:avLst/>
          </a:prstGeom>
          <a:noFill/>
        </p:spPr>
        <p:txBody>
          <a:bodyPr wrap="square" rtlCol="0">
            <a:spAutoFit/>
          </a:bodyPr>
          <a:p>
            <a:pPr fontAlgn="auto"/>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样例输入</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4</a:t>
            </a:r>
            <a:endPar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endParaRPr>
          </a:p>
          <a:p>
            <a:pPr fontAlgn="auto"/>
            <a:endParaRPr lang="en-US" altLang="zh-CN" sz="2000">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样例输出</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119</a:t>
            </a:r>
            <a:endParaRPr lang="en-US" altLang="zh-CN" sz="2000">
              <a:latin typeface="微软雅黑" panose="020B0503020204020204" pitchFamily="34" charset="-122"/>
              <a:ea typeface="微软雅黑" panose="020B0503020204020204" pitchFamily="34" charset="-122"/>
              <a:cs typeface="微软雅黑" panose="020B0503020204020204" pitchFamily="34" charset="-122"/>
            </a:endParaRPr>
          </a:p>
          <a:p>
            <a:pPr fontAlgn="auto"/>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en-US" altLang="zh-CN" sz="2000">
                <a:latin typeface="微软雅黑" panose="020B0503020204020204" pitchFamily="34" charset="-122"/>
                <a:ea typeface="微软雅黑" panose="020B0503020204020204" pitchFamily="34" charset="-122"/>
                <a:cs typeface="微软雅黑" panose="020B0503020204020204" pitchFamily="34" charset="-122"/>
              </a:rPr>
              <a:t>{1,2,3,4}</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中符合要求的子集为：</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zh-CN" altLang="en-US" sz="200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{1,3}</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{1,4}</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{2,4}</a:t>
            </a:r>
            <a:endParaRPr lang="en-US" altLang="zh-CN" sz="2000">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en-US" altLang="zh-CN" sz="2000">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2000">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en-US" altLang="zh-CN" sz="2000">
                <a:latin typeface="微软雅黑" panose="020B0503020204020204" pitchFamily="34" charset="-122"/>
                <a:ea typeface="微软雅黑" panose="020B0503020204020204" pitchFamily="34" charset="-122"/>
                <a:cs typeface="微软雅黑" panose="020B0503020204020204" pitchFamily="34" charset="-122"/>
              </a:rPr>
              <a:t>            1²+2²+3²+4²+</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1*3</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²+</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1*4</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²+</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2*4</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²=119</a:t>
            </a:r>
            <a:endParaRPr lang="en-US" altLang="zh-CN" sz="20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连接符 22"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CxnSpPr/>
          <p:nvPr/>
        </p:nvCxnSpPr>
        <p:spPr>
          <a:xfrm flipH="1">
            <a:off x="338824" y="1319686"/>
            <a:ext cx="7200000" cy="0"/>
          </a:xfrm>
          <a:prstGeom prst="line">
            <a:avLst/>
          </a:prstGeom>
          <a:ln w="12700">
            <a:solidFill>
              <a:srgbClr val="53728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圆角矩形 26"/>
          <p:cNvSpPr/>
          <p:nvPr/>
        </p:nvSpPr>
        <p:spPr>
          <a:xfrm rot="2700000">
            <a:off x="1162000" y="216166"/>
            <a:ext cx="898359" cy="898359"/>
          </a:xfrm>
          <a:prstGeom prst="roundRect">
            <a:avLst>
              <a:gd name="adj" fmla="val 0"/>
            </a:avLst>
          </a:prstGeom>
          <a:solidFill>
            <a:srgbClr val="537285"/>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27"/>
          <p:cNvSpPr/>
          <p:nvPr/>
        </p:nvSpPr>
        <p:spPr>
          <a:xfrm rot="2700000">
            <a:off x="635353" y="216167"/>
            <a:ext cx="898359" cy="898359"/>
          </a:xfrm>
          <a:prstGeom prst="roundRect">
            <a:avLst>
              <a:gd name="adj" fmla="val 0"/>
            </a:avLst>
          </a:prstGeom>
          <a:solidFill>
            <a:srgbClr val="537285"/>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rot="2700000">
            <a:off x="898677" y="216166"/>
            <a:ext cx="898359" cy="898359"/>
          </a:xfrm>
          <a:prstGeom prst="roundRect">
            <a:avLst>
              <a:gd name="adj" fmla="val 0"/>
            </a:avLst>
          </a:prstGeom>
          <a:solidFill>
            <a:srgbClr val="124062"/>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CxnSpPr/>
          <p:nvPr/>
        </p:nvCxnSpPr>
        <p:spPr>
          <a:xfrm flipH="1">
            <a:off x="338824" y="1400648"/>
            <a:ext cx="7200000" cy="0"/>
          </a:xfrm>
          <a:prstGeom prst="line">
            <a:avLst/>
          </a:prstGeom>
          <a:ln w="38100">
            <a:solidFill>
              <a:srgbClr val="12406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文本框 43"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SpPr txBox="1"/>
          <p:nvPr/>
        </p:nvSpPr>
        <p:spPr>
          <a:xfrm>
            <a:off x="2406490" y="249845"/>
            <a:ext cx="1407160" cy="829945"/>
          </a:xfrm>
          <a:prstGeom prst="rect">
            <a:avLst/>
          </a:prstGeom>
          <a:noFill/>
        </p:spPr>
        <p:txBody>
          <a:bodyPr wrap="none" rtlCol="0">
            <a:spAutoFit/>
          </a:bodyPr>
          <a:lstStyle/>
          <a:p>
            <a:r>
              <a:rPr lang="zh-CN" sz="4800" b="1" dirty="0" smtClean="0">
                <a:solidFill>
                  <a:srgbClr val="124062"/>
                </a:solidFill>
                <a:latin typeface="Arial Black" panose="020B0A04020102020204" pitchFamily="34" charset="0"/>
                <a:ea typeface="创艺简细圆" pitchFamily="2" charset="-122"/>
                <a:cs typeface="Kartika" panose="02020503030404060203" pitchFamily="18" charset="0"/>
              </a:rPr>
              <a:t>递推</a:t>
            </a:r>
            <a:endParaRPr lang="zh-CN" sz="4800" b="1" dirty="0" smtClean="0">
              <a:solidFill>
                <a:srgbClr val="124062"/>
              </a:solidFill>
              <a:latin typeface="Arial Black" panose="020B0A04020102020204" pitchFamily="34" charset="0"/>
              <a:ea typeface="创艺简细圆" pitchFamily="2" charset="-122"/>
              <a:cs typeface="Kartika" panose="02020503030404060203" pitchFamily="18" charset="0"/>
            </a:endParaRPr>
          </a:p>
        </p:txBody>
      </p:sp>
      <p:sp>
        <p:nvSpPr>
          <p:cNvPr id="2" name="Text Box 1"/>
          <p:cNvSpPr txBox="1"/>
          <p:nvPr/>
        </p:nvSpPr>
        <p:spPr>
          <a:xfrm>
            <a:off x="565785" y="1475740"/>
            <a:ext cx="11252200" cy="5015865"/>
          </a:xfrm>
          <a:prstGeom prst="rect">
            <a:avLst/>
          </a:prstGeom>
          <a:noFill/>
        </p:spPr>
        <p:txBody>
          <a:bodyPr wrap="square" rtlCol="0">
            <a:spAutoFit/>
          </a:bodyPr>
          <a:p>
            <a:pPr fontAlgn="auto"/>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n=3</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的时候：</a:t>
            </a:r>
            <a:endPar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endParaRPr>
          </a:p>
          <a:p>
            <a:pPr fontAlgn="auto"/>
            <a:endPar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endParaRPr>
          </a:p>
          <a:p>
            <a:pPr fontAlgn="auto"/>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             {1}</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{1,3}</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endParaRPr>
          </a:p>
          <a:p>
            <a:pPr fontAlgn="auto"/>
            <a:endPar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endParaRPr>
          </a:p>
          <a:p>
            <a:pPr fontAlgn="auto"/>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n=4</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的时候：</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endParaRPr>
          </a:p>
          <a:p>
            <a:pPr fontAlgn="auto"/>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endParaRPr>
          </a:p>
          <a:p>
            <a:pPr fontAlgn="auto"/>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            {1}</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{1,3}</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{1,4}</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{2,4}</a:t>
            </a:r>
            <a:endPar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endParaRPr>
          </a:p>
          <a:p>
            <a:pPr fontAlgn="auto"/>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1²+2²+3²+4²+</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1*3</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²+</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1*4</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²+</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2*4</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²</a:t>
            </a:r>
            <a:endParaRPr lang="en-US" altLang="zh-CN" sz="2000">
              <a:latin typeface="微软雅黑" panose="020B0503020204020204" pitchFamily="34" charset="-122"/>
              <a:ea typeface="微软雅黑" panose="020B0503020204020204" pitchFamily="34" charset="-122"/>
              <a:cs typeface="微软雅黑" panose="020B0503020204020204" pitchFamily="34" charset="-122"/>
            </a:endParaRPr>
          </a:p>
          <a:p>
            <a:pPr fontAlgn="auto"/>
            <a:endPar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endParaRPr>
          </a:p>
          <a:p>
            <a:pPr fontAlgn="auto"/>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n=5</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的时候：</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endParaRPr>
          </a:p>
          <a:p>
            <a:pPr fontAlgn="auto"/>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endParaRPr>
          </a:p>
          <a:p>
            <a:pPr fontAlgn="auto"/>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 {1}</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{1,3}</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{1,4}</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{2,4}</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{1,5}</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{2,5}</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{3,5}</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{1,3,5}</a:t>
            </a:r>
            <a:endParaRPr lang="en-US" altLang="zh-CN"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fontAlgn="auto"/>
            <a:r>
              <a:rPr lang="en-US" altLang="zh-CN"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b="1">
                <a:solidFill>
                  <a:schemeClr val="accent5"/>
                </a:solidFill>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altLang="zh-CN" sz="2000" b="1">
              <a:solidFill>
                <a:schemeClr val="accent5"/>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fontAlgn="auto"/>
            <a:r>
              <a:rPr lang="en-US" altLang="zh-CN" sz="2000" b="1">
                <a:solidFill>
                  <a:schemeClr val="accent5"/>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1²</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2²</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3²</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4²</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+5²+</a:t>
            </a:r>
            <a:r>
              <a:rPr lang="zh-CN" altLang="en-US"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1*3</a:t>
            </a:r>
            <a:r>
              <a:rPr lang="zh-CN" altLang="en-US"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²</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1*4</a:t>
            </a:r>
            <a:r>
              <a:rPr lang="zh-CN" altLang="en-US"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²</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2*4</a:t>
            </a:r>
            <a:r>
              <a:rPr lang="zh-CN" altLang="en-US"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²</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²</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*5²</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²</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*5²</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²</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*5²</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endParaRPr>
          </a:p>
          <a:p>
            <a:pPr fontAlgn="auto"/>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endParaRPr>
          </a:p>
          <a:p>
            <a:pPr fontAlgn="auto"/>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1*3</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²*5²</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连接符 22"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CxnSpPr/>
          <p:nvPr/>
        </p:nvCxnSpPr>
        <p:spPr>
          <a:xfrm flipH="1">
            <a:off x="338824" y="1319686"/>
            <a:ext cx="7200000" cy="0"/>
          </a:xfrm>
          <a:prstGeom prst="line">
            <a:avLst/>
          </a:prstGeom>
          <a:ln w="12700">
            <a:solidFill>
              <a:srgbClr val="53728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圆角矩形 26"/>
          <p:cNvSpPr/>
          <p:nvPr/>
        </p:nvSpPr>
        <p:spPr>
          <a:xfrm rot="2700000">
            <a:off x="1162000" y="216166"/>
            <a:ext cx="898359" cy="898359"/>
          </a:xfrm>
          <a:prstGeom prst="roundRect">
            <a:avLst>
              <a:gd name="adj" fmla="val 0"/>
            </a:avLst>
          </a:prstGeom>
          <a:solidFill>
            <a:srgbClr val="537285"/>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27"/>
          <p:cNvSpPr/>
          <p:nvPr/>
        </p:nvSpPr>
        <p:spPr>
          <a:xfrm rot="2700000">
            <a:off x="635353" y="216167"/>
            <a:ext cx="898359" cy="898359"/>
          </a:xfrm>
          <a:prstGeom prst="roundRect">
            <a:avLst>
              <a:gd name="adj" fmla="val 0"/>
            </a:avLst>
          </a:prstGeom>
          <a:solidFill>
            <a:srgbClr val="537285"/>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rot="2700000">
            <a:off x="898677" y="216166"/>
            <a:ext cx="898359" cy="898359"/>
          </a:xfrm>
          <a:prstGeom prst="roundRect">
            <a:avLst>
              <a:gd name="adj" fmla="val 0"/>
            </a:avLst>
          </a:prstGeom>
          <a:solidFill>
            <a:srgbClr val="124062"/>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CxnSpPr/>
          <p:nvPr/>
        </p:nvCxnSpPr>
        <p:spPr>
          <a:xfrm flipH="1">
            <a:off x="338824" y="1400648"/>
            <a:ext cx="7200000" cy="0"/>
          </a:xfrm>
          <a:prstGeom prst="line">
            <a:avLst/>
          </a:prstGeom>
          <a:ln w="38100">
            <a:solidFill>
              <a:srgbClr val="12406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文本框 43"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SpPr txBox="1"/>
          <p:nvPr/>
        </p:nvSpPr>
        <p:spPr>
          <a:xfrm>
            <a:off x="2406490" y="249845"/>
            <a:ext cx="1407160" cy="829945"/>
          </a:xfrm>
          <a:prstGeom prst="rect">
            <a:avLst/>
          </a:prstGeom>
          <a:noFill/>
        </p:spPr>
        <p:txBody>
          <a:bodyPr wrap="none" rtlCol="0">
            <a:spAutoFit/>
          </a:bodyPr>
          <a:lstStyle/>
          <a:p>
            <a:r>
              <a:rPr lang="zh-CN" sz="4800" b="1" dirty="0" smtClean="0">
                <a:solidFill>
                  <a:srgbClr val="124062"/>
                </a:solidFill>
                <a:latin typeface="Arial Black" panose="020B0A04020102020204" pitchFamily="34" charset="0"/>
                <a:ea typeface="创艺简细圆" pitchFamily="2" charset="-122"/>
                <a:cs typeface="Kartika" panose="02020503030404060203" pitchFamily="18" charset="0"/>
              </a:rPr>
              <a:t>递推</a:t>
            </a:r>
            <a:endParaRPr lang="zh-CN" sz="4800" b="1" dirty="0" smtClean="0">
              <a:solidFill>
                <a:srgbClr val="124062"/>
              </a:solidFill>
              <a:latin typeface="Arial Black" panose="020B0A04020102020204" pitchFamily="34" charset="0"/>
              <a:ea typeface="创艺简细圆" pitchFamily="2" charset="-122"/>
              <a:cs typeface="Kartika" panose="02020503030404060203" pitchFamily="18" charset="0"/>
            </a:endParaRPr>
          </a:p>
        </p:txBody>
      </p:sp>
      <p:sp>
        <p:nvSpPr>
          <p:cNvPr id="2" name="Text Box 1"/>
          <p:cNvSpPr txBox="1"/>
          <p:nvPr/>
        </p:nvSpPr>
        <p:spPr>
          <a:xfrm>
            <a:off x="574675" y="1843405"/>
            <a:ext cx="11252200" cy="3969385"/>
          </a:xfrm>
          <a:prstGeom prst="rect">
            <a:avLst/>
          </a:prstGeom>
          <a:noFill/>
        </p:spPr>
        <p:txBody>
          <a:bodyPr wrap="square" rtlCol="0">
            <a:spAutoFit/>
          </a:bodyPr>
          <a:p>
            <a:pPr fontAlgn="auto"/>
            <a:r>
              <a:rPr lang="en-US" altLang="zh-CN" sz="2800" b="1">
                <a:latin typeface="微软雅黑" panose="020B0503020204020204" pitchFamily="34" charset="-122"/>
                <a:ea typeface="微软雅黑" panose="020B0503020204020204" pitchFamily="34" charset="-122"/>
                <a:cs typeface="微软雅黑" panose="020B0503020204020204" pitchFamily="34" charset="-122"/>
              </a:rPr>
              <a:t>f</a:t>
            </a:r>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800"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800" b="1">
                <a:latin typeface="微软雅黑" panose="020B0503020204020204" pitchFamily="34" charset="-122"/>
                <a:ea typeface="微软雅黑" panose="020B0503020204020204" pitchFamily="34" charset="-122"/>
                <a:cs typeface="微软雅黑" panose="020B0503020204020204" pitchFamily="34" charset="-122"/>
              </a:rPr>
              <a:t>=f</a:t>
            </a:r>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800" b="1">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800" b="1">
                <a:latin typeface="微软雅黑" panose="020B0503020204020204" pitchFamily="34" charset="-122"/>
                <a:ea typeface="微软雅黑" panose="020B0503020204020204" pitchFamily="34" charset="-122"/>
                <a:cs typeface="微软雅黑" panose="020B0503020204020204" pitchFamily="34" charset="-122"/>
              </a:rPr>
              <a:t>+f</a:t>
            </a:r>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800" b="1">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800" b="1">
                <a:latin typeface="微软雅黑" panose="020B0503020204020204" pitchFamily="34" charset="-122"/>
                <a:ea typeface="微软雅黑" panose="020B0503020204020204" pitchFamily="34" charset="-122"/>
                <a:cs typeface="微软雅黑" panose="020B0503020204020204" pitchFamily="34" charset="-122"/>
              </a:rPr>
              <a:t>*5²+5²</a:t>
            </a:r>
            <a:endParaRPr lang="en-US" altLang="zh-CN" sz="2800" b="1">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en-US" altLang="zh-CN" sz="2800" b="1">
                <a:latin typeface="微软雅黑" panose="020B0503020204020204" pitchFamily="34" charset="-122"/>
                <a:ea typeface="微软雅黑" panose="020B0503020204020204" pitchFamily="34" charset="-122"/>
                <a:cs typeface="微软雅黑" panose="020B0503020204020204" pitchFamily="34" charset="-122"/>
              </a:rPr>
              <a:t>f</a:t>
            </a:r>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800" b="1">
                <a:latin typeface="微软雅黑" panose="020B0503020204020204" pitchFamily="34" charset="-122"/>
                <a:ea typeface="微软雅黑" panose="020B0503020204020204" pitchFamily="34" charset="-122"/>
                <a:cs typeface="微软雅黑" panose="020B0503020204020204" pitchFamily="34" charset="-122"/>
              </a:rPr>
              <a:t>n</a:t>
            </a:r>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800" b="1">
                <a:latin typeface="微软雅黑" panose="020B0503020204020204" pitchFamily="34" charset="-122"/>
                <a:ea typeface="微软雅黑" panose="020B0503020204020204" pitchFamily="34" charset="-122"/>
                <a:cs typeface="微软雅黑" panose="020B0503020204020204" pitchFamily="34" charset="-122"/>
              </a:rPr>
              <a:t>=f</a:t>
            </a:r>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800" b="1">
                <a:latin typeface="微软雅黑" panose="020B0503020204020204" pitchFamily="34" charset="-122"/>
                <a:ea typeface="微软雅黑" panose="020B0503020204020204" pitchFamily="34" charset="-122"/>
                <a:cs typeface="微软雅黑" panose="020B0503020204020204" pitchFamily="34" charset="-122"/>
              </a:rPr>
              <a:t>n-1</a:t>
            </a:r>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800" b="1">
                <a:latin typeface="微软雅黑" panose="020B0503020204020204" pitchFamily="34" charset="-122"/>
                <a:ea typeface="微软雅黑" panose="020B0503020204020204" pitchFamily="34" charset="-122"/>
                <a:cs typeface="微软雅黑" panose="020B0503020204020204" pitchFamily="34" charset="-122"/>
              </a:rPr>
              <a:t>+f</a:t>
            </a:r>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800" b="1">
                <a:latin typeface="微软雅黑" panose="020B0503020204020204" pitchFamily="34" charset="-122"/>
                <a:ea typeface="微软雅黑" panose="020B0503020204020204" pitchFamily="34" charset="-122"/>
                <a:cs typeface="微软雅黑" panose="020B0503020204020204" pitchFamily="34" charset="-122"/>
              </a:rPr>
              <a:t>n-2</a:t>
            </a:r>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800" b="1">
                <a:latin typeface="微软雅黑" panose="020B0503020204020204" pitchFamily="34" charset="-122"/>
                <a:ea typeface="微软雅黑" panose="020B0503020204020204" pitchFamily="34" charset="-122"/>
                <a:cs typeface="微软雅黑" panose="020B0503020204020204" pitchFamily="34" charset="-122"/>
              </a:rPr>
              <a:t>*n²+n²</a:t>
            </a:r>
            <a:endParaRPr lang="en-US" altLang="zh-CN" sz="2800" b="1">
              <a:latin typeface="微软雅黑" panose="020B0503020204020204" pitchFamily="34" charset="-122"/>
              <a:ea typeface="微软雅黑" panose="020B0503020204020204" pitchFamily="34" charset="-122"/>
              <a:cs typeface="微软雅黑" panose="020B0503020204020204" pitchFamily="34" charset="-122"/>
            </a:endParaRPr>
          </a:p>
          <a:p>
            <a:pPr fontAlgn="auto"/>
            <a:endParaRPr lang="en-US" altLang="zh-CN" sz="2800" b="1">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en-US" altLang="zh-CN" sz="2800">
                <a:latin typeface="微软雅黑" panose="020B0503020204020204" pitchFamily="34" charset="-122"/>
                <a:ea typeface="微软雅黑" panose="020B0503020204020204" pitchFamily="34" charset="-122"/>
                <a:cs typeface="微软雅黑" panose="020B0503020204020204" pitchFamily="34" charset="-122"/>
              </a:rPr>
              <a:t>f</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8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800">
                <a:latin typeface="微软雅黑" panose="020B0503020204020204" pitchFamily="34" charset="-122"/>
                <a:ea typeface="微软雅黑" panose="020B0503020204020204" pitchFamily="34" charset="-122"/>
                <a:cs typeface="微软雅黑" panose="020B0503020204020204" pitchFamily="34" charset="-122"/>
              </a:rPr>
              <a:t>=1                                                 2</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800">
                <a:latin typeface="微软雅黑" panose="020B0503020204020204" pitchFamily="34" charset="-122"/>
                <a:ea typeface="微软雅黑" panose="020B0503020204020204" pitchFamily="34" charset="-122"/>
                <a:cs typeface="微软雅黑" panose="020B0503020204020204" pitchFamily="34" charset="-122"/>
              </a:rPr>
              <a:t>-1</a:t>
            </a:r>
            <a:endParaRPr lang="en-US" altLang="zh-CN" sz="2800">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en-US" altLang="zh-CN" sz="2800">
                <a:latin typeface="微软雅黑" panose="020B0503020204020204" pitchFamily="34" charset="-122"/>
                <a:ea typeface="微软雅黑" panose="020B0503020204020204" pitchFamily="34" charset="-122"/>
                <a:cs typeface="微软雅黑" panose="020B0503020204020204" pitchFamily="34" charset="-122"/>
              </a:rPr>
              <a:t>f</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80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800">
                <a:latin typeface="微软雅黑" panose="020B0503020204020204" pitchFamily="34" charset="-122"/>
                <a:ea typeface="微软雅黑" panose="020B0503020204020204" pitchFamily="34" charset="-122"/>
                <a:cs typeface="微软雅黑" panose="020B0503020204020204" pitchFamily="34" charset="-122"/>
              </a:rPr>
              <a:t>=5                                                 3</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800">
                <a:latin typeface="微软雅黑" panose="020B0503020204020204" pitchFamily="34" charset="-122"/>
                <a:ea typeface="微软雅黑" panose="020B0503020204020204" pitchFamily="34" charset="-122"/>
                <a:cs typeface="微软雅黑" panose="020B0503020204020204" pitchFamily="34" charset="-122"/>
              </a:rPr>
              <a:t>-1</a:t>
            </a:r>
            <a:endParaRPr lang="en-US" altLang="zh-CN" sz="2800">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en-US" altLang="zh-CN" sz="2800">
                <a:latin typeface="微软雅黑" panose="020B0503020204020204" pitchFamily="34" charset="-122"/>
                <a:ea typeface="微软雅黑" panose="020B0503020204020204" pitchFamily="34" charset="-122"/>
                <a:cs typeface="微软雅黑" panose="020B0503020204020204" pitchFamily="34" charset="-122"/>
              </a:rPr>
              <a:t>f</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80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800">
                <a:latin typeface="微软雅黑" panose="020B0503020204020204" pitchFamily="34" charset="-122"/>
                <a:ea typeface="微软雅黑" panose="020B0503020204020204" pitchFamily="34" charset="-122"/>
                <a:cs typeface="微软雅黑" panose="020B0503020204020204" pitchFamily="34" charset="-122"/>
              </a:rPr>
              <a:t>=23                                               4</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800">
                <a:latin typeface="微软雅黑" panose="020B0503020204020204" pitchFamily="34" charset="-122"/>
                <a:ea typeface="微软雅黑" panose="020B0503020204020204" pitchFamily="34" charset="-122"/>
                <a:cs typeface="微软雅黑" panose="020B0503020204020204" pitchFamily="34" charset="-122"/>
              </a:rPr>
              <a:t>-1</a:t>
            </a:r>
            <a:endParaRPr lang="en-US" altLang="zh-CN" sz="2800">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en-US" altLang="zh-CN" sz="2800">
                <a:latin typeface="微软雅黑" panose="020B0503020204020204" pitchFamily="34" charset="-122"/>
                <a:ea typeface="微软雅黑" panose="020B0503020204020204" pitchFamily="34" charset="-122"/>
                <a:cs typeface="微软雅黑" panose="020B0503020204020204" pitchFamily="34" charset="-122"/>
              </a:rPr>
              <a:t>f</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80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800">
                <a:latin typeface="微软雅黑" panose="020B0503020204020204" pitchFamily="34" charset="-122"/>
                <a:ea typeface="微软雅黑" panose="020B0503020204020204" pitchFamily="34" charset="-122"/>
                <a:cs typeface="微软雅黑" panose="020B0503020204020204" pitchFamily="34" charset="-122"/>
              </a:rPr>
              <a:t>=119                                             5</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800">
                <a:latin typeface="微软雅黑" panose="020B0503020204020204" pitchFamily="34" charset="-122"/>
                <a:ea typeface="微软雅黑" panose="020B0503020204020204" pitchFamily="34" charset="-122"/>
                <a:cs typeface="微软雅黑" panose="020B0503020204020204" pitchFamily="34" charset="-122"/>
              </a:rPr>
              <a:t>-1</a:t>
            </a:r>
            <a:endParaRPr lang="en-US" altLang="zh-CN" sz="2800">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en-US" sz="2800">
                <a:latin typeface="微软雅黑" panose="020B0503020204020204" pitchFamily="34" charset="-122"/>
                <a:ea typeface="微软雅黑" panose="020B0503020204020204" pitchFamily="34" charset="-122"/>
                <a:cs typeface="微软雅黑" panose="020B0503020204020204" pitchFamily="34" charset="-122"/>
              </a:rPr>
              <a:t>......</a:t>
            </a:r>
            <a:endParaRPr lang="en-US" sz="2800">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en-US" altLang="zh-CN" sz="2800">
                <a:latin typeface="微软雅黑" panose="020B0503020204020204" pitchFamily="34" charset="-122"/>
                <a:ea typeface="微软雅黑" panose="020B0503020204020204" pitchFamily="34" charset="-122"/>
                <a:cs typeface="微软雅黑" panose="020B0503020204020204" pitchFamily="34" charset="-122"/>
                <a:sym typeface="+mn-ea"/>
              </a:rPr>
              <a:t>f</a:t>
            </a:r>
            <a:r>
              <a:rPr lang="zh-CN" altLang="en-US" sz="28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800">
                <a:latin typeface="微软雅黑" panose="020B0503020204020204" pitchFamily="34" charset="-122"/>
                <a:ea typeface="微软雅黑" panose="020B0503020204020204" pitchFamily="34" charset="-122"/>
                <a:cs typeface="微软雅黑" panose="020B0503020204020204" pitchFamily="34" charset="-122"/>
                <a:sym typeface="+mn-ea"/>
              </a:rPr>
              <a:t>n</a:t>
            </a:r>
            <a:r>
              <a:rPr lang="zh-CN" altLang="en-US" sz="28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800">
                <a:latin typeface="微软雅黑" panose="020B0503020204020204" pitchFamily="34" charset="-122"/>
                <a:ea typeface="微软雅黑" panose="020B0503020204020204" pitchFamily="34" charset="-122"/>
                <a:cs typeface="微软雅黑" panose="020B0503020204020204" pitchFamily="34" charset="-122"/>
                <a:sym typeface="+mn-ea"/>
              </a:rPr>
              <a:t>=f</a:t>
            </a:r>
            <a:r>
              <a:rPr lang="zh-CN" altLang="en-US" sz="28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800">
                <a:latin typeface="微软雅黑" panose="020B0503020204020204" pitchFamily="34" charset="-122"/>
                <a:ea typeface="微软雅黑" panose="020B0503020204020204" pitchFamily="34" charset="-122"/>
                <a:cs typeface="微软雅黑" panose="020B0503020204020204" pitchFamily="34" charset="-122"/>
                <a:sym typeface="+mn-ea"/>
              </a:rPr>
              <a:t>n-1</a:t>
            </a:r>
            <a:r>
              <a:rPr lang="zh-CN" altLang="en-US" sz="28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800">
                <a:latin typeface="微软雅黑" panose="020B0503020204020204" pitchFamily="34" charset="-122"/>
                <a:ea typeface="微软雅黑" panose="020B0503020204020204" pitchFamily="34" charset="-122"/>
                <a:cs typeface="微软雅黑" panose="020B0503020204020204" pitchFamily="34" charset="-122"/>
                <a:sym typeface="+mn-ea"/>
              </a:rPr>
              <a:t>+f</a:t>
            </a:r>
            <a:r>
              <a:rPr lang="zh-CN" altLang="en-US" sz="28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800">
                <a:latin typeface="微软雅黑" panose="020B0503020204020204" pitchFamily="34" charset="-122"/>
                <a:ea typeface="微软雅黑" panose="020B0503020204020204" pitchFamily="34" charset="-122"/>
                <a:cs typeface="微软雅黑" panose="020B0503020204020204" pitchFamily="34" charset="-122"/>
                <a:sym typeface="+mn-ea"/>
              </a:rPr>
              <a:t>n-2</a:t>
            </a:r>
            <a:r>
              <a:rPr lang="zh-CN" altLang="en-US" sz="28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800">
                <a:latin typeface="微软雅黑" panose="020B0503020204020204" pitchFamily="34" charset="-122"/>
                <a:ea typeface="微软雅黑" panose="020B0503020204020204" pitchFamily="34" charset="-122"/>
                <a:cs typeface="微软雅黑" panose="020B0503020204020204" pitchFamily="34" charset="-122"/>
                <a:sym typeface="+mn-ea"/>
              </a:rPr>
              <a:t>*n²+n²        </a:t>
            </a:r>
            <a:r>
              <a:rPr lang="zh-CN" altLang="en-US" sz="28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800">
                <a:latin typeface="微软雅黑" panose="020B0503020204020204" pitchFamily="34" charset="-122"/>
                <a:ea typeface="微软雅黑" panose="020B0503020204020204" pitchFamily="34" charset="-122"/>
                <a:cs typeface="微软雅黑" panose="020B0503020204020204" pitchFamily="34" charset="-122"/>
                <a:sym typeface="+mn-ea"/>
              </a:rPr>
              <a:t>n+1</a:t>
            </a:r>
            <a:r>
              <a:rPr lang="zh-CN" altLang="en-US" sz="28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800">
                <a:latin typeface="微软雅黑" panose="020B0503020204020204" pitchFamily="34" charset="-122"/>
                <a:ea typeface="微软雅黑" panose="020B0503020204020204" pitchFamily="34" charset="-122"/>
                <a:cs typeface="微软雅黑" panose="020B0503020204020204" pitchFamily="34" charset="-122"/>
                <a:sym typeface="+mn-ea"/>
              </a:rPr>
              <a:t>-1</a:t>
            </a:r>
            <a:endParaRPr lang="en-US" altLang="zh-CN"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187605" y="672584"/>
            <a:ext cx="1911985" cy="521970"/>
          </a:xfrm>
          <a:prstGeom prst="rect">
            <a:avLst/>
          </a:prstGeom>
        </p:spPr>
        <p:txBody>
          <a:bodyPr wrap="none">
            <a:spAutoFit/>
          </a:bodyPr>
          <a:lstStyle/>
          <a:p>
            <a:pPr algn="ctr"/>
            <a:r>
              <a:rPr lang="en-US" sz="2800" b="1" spc="600" dirty="0" smtClean="0">
                <a:solidFill>
                  <a:schemeClr val="tx1">
                    <a:lumMod val="75000"/>
                    <a:lumOff val="25000"/>
                  </a:schemeClr>
                </a:solidFill>
                <a:latin typeface="微软雅黑" panose="020B0503020204020204" pitchFamily="34" charset="-122"/>
                <a:ea typeface="微软雅黑" panose="020B0503020204020204" pitchFamily="34" charset="-122"/>
              </a:rPr>
              <a:t>Part</a:t>
            </a:r>
            <a:r>
              <a:rPr lang="en-US" spc="6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en-US" sz="2800" spc="600" dirty="0" smtClean="0">
                <a:solidFill>
                  <a:schemeClr val="tx1">
                    <a:lumMod val="75000"/>
                    <a:lumOff val="25000"/>
                  </a:schemeClr>
                </a:solidFill>
                <a:latin typeface="微软雅黑" panose="020B0503020204020204" pitchFamily="34" charset="-122"/>
                <a:ea typeface="微软雅黑" panose="020B0503020204020204" pitchFamily="34" charset="-122"/>
              </a:rPr>
              <a:t>III</a:t>
            </a:r>
            <a:endParaRPr lang="en-US" sz="2800" spc="6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2597421" y="838200"/>
            <a:ext cx="2324100" cy="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a:off x="7270480" y="838200"/>
            <a:ext cx="2324100" cy="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4" name="矩形 13"/>
          <p:cNvSpPr/>
          <p:nvPr/>
        </p:nvSpPr>
        <p:spPr>
          <a:xfrm>
            <a:off x="5224252" y="2521490"/>
            <a:ext cx="1859280" cy="1014730"/>
          </a:xfrm>
          <a:prstGeom prst="rect">
            <a:avLst/>
          </a:prstGeom>
        </p:spPr>
        <p:txBody>
          <a:bodyPr wrap="none">
            <a:spAutoFit/>
          </a:bodyPr>
          <a:lstStyle/>
          <a:p>
            <a:pPr algn="ctr"/>
            <a:r>
              <a:rPr lang="en-US" altLang="zh-CN" sz="6000" b="1" spc="600" dirty="0" smtClean="0">
                <a:solidFill>
                  <a:schemeClr val="tx1">
                    <a:lumMod val="75000"/>
                    <a:lumOff val="25000"/>
                  </a:schemeClr>
                </a:solidFill>
                <a:latin typeface="微软雅黑" panose="020B0503020204020204" pitchFamily="34" charset="-122"/>
                <a:ea typeface="微软雅黑" panose="020B0503020204020204" pitchFamily="34" charset="-122"/>
              </a:rPr>
              <a:t>递</a:t>
            </a:r>
            <a:r>
              <a:rPr lang="zh-CN" altLang="en-US" sz="6000" b="1" spc="600" dirty="0" smtClean="0">
                <a:solidFill>
                  <a:schemeClr val="tx1">
                    <a:lumMod val="75000"/>
                    <a:lumOff val="25000"/>
                  </a:schemeClr>
                </a:solidFill>
                <a:latin typeface="微软雅黑" panose="020B0503020204020204" pitchFamily="34" charset="-122"/>
                <a:ea typeface="微软雅黑" panose="020B0503020204020204" pitchFamily="34" charset="-122"/>
              </a:rPr>
              <a:t>归</a:t>
            </a:r>
            <a:r>
              <a:rPr lang="en-US" altLang="zh-CN" sz="6000" b="1" spc="600" dirty="0" smtClean="0">
                <a:solidFill>
                  <a:schemeClr val="tx1">
                    <a:lumMod val="75000"/>
                    <a:lumOff val="25000"/>
                  </a:schemeClr>
                </a:solidFill>
                <a:latin typeface="微软雅黑" panose="020B0503020204020204" pitchFamily="34" charset="-122"/>
                <a:ea typeface="微软雅黑" panose="020B0503020204020204" pitchFamily="34" charset="-122"/>
              </a:rPr>
              <a:t> </a:t>
            </a:r>
            <a:endParaRPr lang="zh-CN" altLang="en-US" sz="3200" spc="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4417695" y="3773170"/>
            <a:ext cx="3472180" cy="1506855"/>
          </a:xfrm>
          <a:prstGeom prst="rect">
            <a:avLst/>
          </a:prstGeom>
          <a:noFill/>
        </p:spPr>
        <p:txBody>
          <a:bodyPr wrap="square" rtlCol="0" anchor="t">
            <a:spAutoFit/>
          </a:bodyPr>
          <a:p>
            <a:pPr algn="ctr"/>
            <a:endParaRPr lang="zh-CN" altLang="en-US" sz="4400"/>
          </a:p>
          <a:p>
            <a:pPr algn="ctr"/>
            <a:r>
              <a:rPr lang="zh-CN" altLang="en-US" sz="4800" b="1">
                <a:solidFill>
                  <a:schemeClr val="accent2"/>
                </a:solidFill>
                <a:latin typeface="华文中宋" panose="02010600040101010101" charset="-122"/>
                <a:ea typeface="华文中宋" panose="02010600040101010101" charset="-122"/>
              </a:rPr>
              <a:t>类型及例题</a:t>
            </a:r>
            <a:endParaRPr lang="zh-CN" altLang="en-US" sz="4800" b="1">
              <a:solidFill>
                <a:schemeClr val="accent2"/>
              </a:solidFill>
              <a:latin typeface="华文中宋" panose="02010600040101010101" charset="-122"/>
              <a:ea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anim calcmode="lin" valueType="num">
                                      <p:cBhvr>
                                        <p:cTn id="8"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61702" y="284862"/>
            <a:ext cx="11887200" cy="615315"/>
            <a:chOff x="143922" y="622047"/>
            <a:chExt cx="11887200" cy="615315"/>
          </a:xfrm>
        </p:grpSpPr>
        <p:sp>
          <p:nvSpPr>
            <p:cNvPr id="18" name="MH_Entry_1"/>
            <p:cNvSpPr/>
            <p:nvPr>
              <p:custDataLst>
                <p:tags r:id="rId1"/>
              </p:custDataLst>
            </p:nvPr>
          </p:nvSpPr>
          <p:spPr>
            <a:xfrm>
              <a:off x="4539167" y="622047"/>
              <a:ext cx="2751619" cy="61531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algn="ctr" defTabSz="1146175" fontAlgn="base">
                <a:spcBef>
                  <a:spcPct val="0"/>
                </a:spcBef>
                <a:spcAft>
                  <a:spcPct val="0"/>
                </a:spcAft>
              </a:pPr>
              <a:r>
                <a:rPr lang="zh-CN" altLang="en-US" sz="4000" dirty="0">
                  <a:solidFill>
                    <a:schemeClr val="bg2">
                      <a:lumMod val="10000"/>
                    </a:schemeClr>
                  </a:solidFill>
                  <a:latin typeface="等线" panose="02010600030101010101" pitchFamily="2" charset="-122"/>
                  <a:ea typeface="等线" panose="02010600030101010101" pitchFamily="2" charset="-122"/>
                  <a:sym typeface="Arial" panose="020B0604020202020204" pitchFamily="34" charset="0"/>
                </a:rPr>
                <a:t>递归的类型</a:t>
              </a:r>
              <a:endParaRPr lang="zh-CN" altLang="en-US" sz="4000" dirty="0">
                <a:solidFill>
                  <a:schemeClr val="bg2">
                    <a:lumMod val="10000"/>
                  </a:schemeClr>
                </a:solidFill>
                <a:latin typeface="等线" panose="02010600030101010101" pitchFamily="2" charset="-122"/>
                <a:ea typeface="等线" panose="02010600030101010101" pitchFamily="2" charset="-122"/>
                <a:sym typeface="Arial" panose="020B0604020202020204" pitchFamily="34" charset="0"/>
              </a:endParaRPr>
            </a:p>
          </p:txBody>
        </p:sp>
        <p:cxnSp>
          <p:nvCxnSpPr>
            <p:cNvPr id="19" name="直接连接符 3"/>
            <p:cNvCxnSpPr/>
            <p:nvPr/>
          </p:nvCxnSpPr>
          <p:spPr>
            <a:xfrm>
              <a:off x="143922" y="926390"/>
              <a:ext cx="4097867" cy="0"/>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cxnSp>
          <p:nvCxnSpPr>
            <p:cNvPr id="20" name="直接连接符 4"/>
            <p:cNvCxnSpPr/>
            <p:nvPr/>
          </p:nvCxnSpPr>
          <p:spPr>
            <a:xfrm>
              <a:off x="7658318" y="909703"/>
              <a:ext cx="4372804" cy="0"/>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649605" y="1111250"/>
            <a:ext cx="10955020" cy="5507990"/>
          </a:xfrm>
          <a:prstGeom prst="rect">
            <a:avLst/>
          </a:prstGeom>
          <a:noFill/>
        </p:spPr>
        <p:txBody>
          <a:bodyPr wrap="square" rtlCol="0">
            <a:spAutoFit/>
          </a:bodyPr>
          <a:p>
            <a:r>
              <a:rPr lang="zh-CN" altLang="en-US" sz="2800" b="1">
                <a:solidFill>
                  <a:srgbClr val="C00000"/>
                </a:solidFill>
              </a:rPr>
              <a:t>一</a:t>
            </a:r>
            <a:r>
              <a:rPr lang="en-US" altLang="zh-CN" sz="2800" b="1">
                <a:solidFill>
                  <a:srgbClr val="C00000"/>
                </a:solidFill>
              </a:rPr>
              <a:t>. </a:t>
            </a:r>
            <a:r>
              <a:rPr lang="zh-CN" altLang="en-US" sz="2800" b="1">
                <a:solidFill>
                  <a:srgbClr val="C00000"/>
                </a:solidFill>
              </a:rPr>
              <a:t>基于分治策略的递归</a:t>
            </a:r>
            <a:endParaRPr lang="zh-CN" altLang="en-US" sz="2400"/>
          </a:p>
          <a:p>
            <a:r>
              <a:rPr lang="zh-CN" altLang="en-US" sz="2400"/>
              <a:t>         </a:t>
            </a:r>
            <a:endParaRPr lang="zh-CN" altLang="en-US" sz="2400"/>
          </a:p>
          <a:p>
            <a:r>
              <a:rPr lang="zh-CN" altLang="en-US" sz="2400"/>
              <a:t>     </a:t>
            </a:r>
            <a:r>
              <a:rPr lang="zh-CN" altLang="en-US" sz="2400" b="1"/>
              <a:t>  分治（分而治之）</a:t>
            </a:r>
            <a:r>
              <a:rPr lang="en-US" altLang="zh-CN" sz="2400" b="1"/>
              <a:t>divide-and-conquer  </a:t>
            </a:r>
            <a:r>
              <a:rPr lang="zh-CN" altLang="en-US" sz="2400" b="1"/>
              <a:t>的算法设计思想</a:t>
            </a:r>
            <a:endParaRPr lang="zh-CN" altLang="en-US" sz="2400" b="1"/>
          </a:p>
          <a:p>
            <a:r>
              <a:rPr lang="zh-CN" altLang="en-US" sz="2400" b="1"/>
              <a:t>           </a:t>
            </a:r>
            <a:r>
              <a:rPr lang="en-US" altLang="zh-CN" sz="2400" b="1"/>
              <a:t>1. Divide</a:t>
            </a:r>
            <a:r>
              <a:rPr lang="zh-CN" altLang="en-US" sz="2400" b="1"/>
              <a:t>：把问题划分为若干个</a:t>
            </a:r>
            <a:r>
              <a:rPr lang="zh-CN" altLang="en-US" sz="2400" b="1">
                <a:solidFill>
                  <a:srgbClr val="FF0000"/>
                </a:solidFill>
              </a:rPr>
              <a:t>子问题</a:t>
            </a:r>
            <a:r>
              <a:rPr lang="zh-CN" altLang="en-US" sz="2400" b="1"/>
              <a:t>；</a:t>
            </a:r>
            <a:endParaRPr lang="zh-CN" altLang="en-US" sz="2400" b="1"/>
          </a:p>
          <a:p>
            <a:r>
              <a:rPr lang="zh-CN" altLang="en-US" sz="2400" b="1"/>
              <a:t>           </a:t>
            </a:r>
            <a:r>
              <a:rPr lang="en-US" altLang="zh-CN" sz="2400" b="1"/>
              <a:t>2. Conquer</a:t>
            </a:r>
            <a:r>
              <a:rPr lang="zh-CN" altLang="en-US" sz="2400" b="1"/>
              <a:t>：以</a:t>
            </a:r>
            <a:r>
              <a:rPr lang="zh-CN" altLang="en-US" sz="2400" b="1">
                <a:solidFill>
                  <a:srgbClr val="FF0000"/>
                </a:solidFill>
              </a:rPr>
              <a:t>同样的方式</a:t>
            </a:r>
            <a:r>
              <a:rPr lang="zh-CN" altLang="en-US" sz="2400" b="1"/>
              <a:t>分别取处理各个子问题；</a:t>
            </a:r>
            <a:endParaRPr lang="zh-CN" altLang="en-US" sz="2400" b="1"/>
          </a:p>
          <a:p>
            <a:r>
              <a:rPr lang="zh-CN" altLang="en-US" sz="2400" b="1"/>
              <a:t>           </a:t>
            </a:r>
            <a:r>
              <a:rPr lang="en-US" altLang="zh-CN" sz="2400" b="1"/>
              <a:t>3. Combine</a:t>
            </a:r>
            <a:r>
              <a:rPr lang="zh-CN" altLang="en-US" sz="2400" b="1"/>
              <a:t>： 把各个子问题的处理结果</a:t>
            </a:r>
            <a:r>
              <a:rPr lang="zh-CN" altLang="en-US" sz="2400" b="1">
                <a:solidFill>
                  <a:srgbClr val="FF0000"/>
                </a:solidFill>
              </a:rPr>
              <a:t>综合</a:t>
            </a:r>
            <a:r>
              <a:rPr lang="zh-CN" altLang="en-US" sz="2400" b="1"/>
              <a:t>起来，形成最终的处理结果。</a:t>
            </a:r>
            <a:endParaRPr lang="en-US" altLang="zh-CN" sz="2400"/>
          </a:p>
          <a:p>
            <a:r>
              <a:rPr lang="en-US" altLang="zh-CN" sz="2400"/>
              <a:t>         </a:t>
            </a:r>
            <a:endParaRPr lang="zh-CN" altLang="en-US" sz="2400"/>
          </a:p>
          <a:p>
            <a:r>
              <a:rPr lang="zh-CN" altLang="en-US" sz="2800"/>
              <a:t>二</a:t>
            </a:r>
            <a:r>
              <a:rPr lang="en-US" altLang="zh-CN" sz="2800"/>
              <a:t>. </a:t>
            </a:r>
            <a:r>
              <a:rPr lang="zh-CN" altLang="en-US" sz="2800"/>
              <a:t>基于回溯策略的递归</a:t>
            </a:r>
            <a:endParaRPr lang="zh-CN" altLang="en-US" sz="2800"/>
          </a:p>
          <a:p>
            <a:r>
              <a:rPr lang="zh-CN" altLang="en-US" sz="2800"/>
              <a:t>      </a:t>
            </a:r>
            <a:endParaRPr lang="zh-CN" altLang="en-US" sz="2800"/>
          </a:p>
          <a:p>
            <a:r>
              <a:rPr lang="zh-CN" altLang="en-US" sz="2800"/>
              <a:t>      </a:t>
            </a:r>
            <a:r>
              <a:rPr lang="zh-CN" altLang="en-US" sz="2400" b="1"/>
              <a:t>在遇到某些需要求一组，多组，全部或者最优解问题的时候，不是根据某种    确定的计算法则而是利用试探和回溯的搜索技术求解，它的求解过程实际上是先序遍历一棵“状态树”的过程，只不过这棵树不是预先建立的，而是隐含在遍历过程当中的。</a:t>
            </a:r>
            <a:endParaRPr lang="zh-CN" altLang="en-US" sz="2400" b="1"/>
          </a:p>
          <a:p>
            <a:endParaRPr lang="zh-CN" altLang="en-US" sz="2400" b="1"/>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连接符 22"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CxnSpPr/>
          <p:nvPr/>
        </p:nvCxnSpPr>
        <p:spPr>
          <a:xfrm flipH="1">
            <a:off x="338824" y="1319686"/>
            <a:ext cx="7200000" cy="0"/>
          </a:xfrm>
          <a:prstGeom prst="line">
            <a:avLst/>
          </a:prstGeom>
          <a:ln w="12700">
            <a:solidFill>
              <a:srgbClr val="53728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圆角矩形 26"/>
          <p:cNvSpPr/>
          <p:nvPr/>
        </p:nvSpPr>
        <p:spPr>
          <a:xfrm rot="2700000">
            <a:off x="1162000" y="216166"/>
            <a:ext cx="898359" cy="898359"/>
          </a:xfrm>
          <a:prstGeom prst="roundRect">
            <a:avLst>
              <a:gd name="adj" fmla="val 0"/>
            </a:avLst>
          </a:prstGeom>
          <a:solidFill>
            <a:srgbClr val="537285"/>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27"/>
          <p:cNvSpPr/>
          <p:nvPr/>
        </p:nvSpPr>
        <p:spPr>
          <a:xfrm rot="2700000">
            <a:off x="635353" y="216167"/>
            <a:ext cx="898359" cy="898359"/>
          </a:xfrm>
          <a:prstGeom prst="roundRect">
            <a:avLst>
              <a:gd name="adj" fmla="val 0"/>
            </a:avLst>
          </a:prstGeom>
          <a:solidFill>
            <a:srgbClr val="537285"/>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rot="2700000">
            <a:off x="898677" y="216166"/>
            <a:ext cx="898359" cy="898359"/>
          </a:xfrm>
          <a:prstGeom prst="roundRect">
            <a:avLst>
              <a:gd name="adj" fmla="val 0"/>
            </a:avLst>
          </a:prstGeom>
          <a:solidFill>
            <a:srgbClr val="124062"/>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CxnSpPr/>
          <p:nvPr/>
        </p:nvCxnSpPr>
        <p:spPr>
          <a:xfrm flipH="1">
            <a:off x="338824" y="1400648"/>
            <a:ext cx="7200000" cy="0"/>
          </a:xfrm>
          <a:prstGeom prst="line">
            <a:avLst/>
          </a:prstGeom>
          <a:ln w="38100">
            <a:solidFill>
              <a:srgbClr val="12406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文本框 43"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SpPr txBox="1"/>
          <p:nvPr/>
        </p:nvSpPr>
        <p:spPr>
          <a:xfrm>
            <a:off x="2406490" y="249845"/>
            <a:ext cx="1407160" cy="829945"/>
          </a:xfrm>
          <a:prstGeom prst="rect">
            <a:avLst/>
          </a:prstGeom>
          <a:noFill/>
        </p:spPr>
        <p:txBody>
          <a:bodyPr wrap="none" rtlCol="0">
            <a:spAutoFit/>
          </a:bodyPr>
          <a:lstStyle/>
          <a:p>
            <a:r>
              <a:rPr lang="zh-CN" sz="4800" b="1" dirty="0" smtClean="0">
                <a:solidFill>
                  <a:srgbClr val="124062"/>
                </a:solidFill>
                <a:latin typeface="Arial Black" panose="020B0A04020102020204" pitchFamily="34" charset="0"/>
                <a:ea typeface="创艺简细圆" pitchFamily="2" charset="-122"/>
                <a:cs typeface="Kartika" panose="02020503030404060203" pitchFamily="18" charset="0"/>
              </a:rPr>
              <a:t>递归</a:t>
            </a:r>
            <a:endParaRPr lang="zh-CN" sz="4800" b="1" dirty="0" smtClean="0">
              <a:solidFill>
                <a:srgbClr val="124062"/>
              </a:solidFill>
              <a:latin typeface="Arial Black" panose="020B0A04020102020204" pitchFamily="34" charset="0"/>
              <a:ea typeface="创艺简细圆" pitchFamily="2" charset="-122"/>
              <a:cs typeface="Kartika" panose="02020503030404060203" pitchFamily="18" charset="0"/>
            </a:endParaRPr>
          </a:p>
        </p:txBody>
      </p:sp>
      <p:sp>
        <p:nvSpPr>
          <p:cNvPr id="2" name="Text Box 1"/>
          <p:cNvSpPr txBox="1"/>
          <p:nvPr/>
        </p:nvSpPr>
        <p:spPr>
          <a:xfrm>
            <a:off x="574675" y="1843405"/>
            <a:ext cx="11252200" cy="3784600"/>
          </a:xfrm>
          <a:prstGeom prst="rect">
            <a:avLst/>
          </a:prstGeom>
          <a:noFill/>
        </p:spPr>
        <p:txBody>
          <a:bodyPr wrap="square" rtlCol="0">
            <a:spAutoFit/>
          </a:bodyPr>
          <a:p>
            <a:pPr fontAlgn="auto"/>
            <a:r>
              <a:rPr lang="zh-CN" sz="3200" b="1">
                <a:solidFill>
                  <a:schemeClr val="accent5"/>
                </a:solidFill>
                <a:latin typeface="微软雅黑" panose="020B0503020204020204" pitchFamily="34" charset="-122"/>
                <a:ea typeface="微软雅黑" panose="020B0503020204020204" pitchFamily="34" charset="-122"/>
                <a:cs typeface="微软雅黑" panose="020B0503020204020204" pitchFamily="34" charset="-122"/>
              </a:rPr>
              <a:t>例题（</a:t>
            </a:r>
            <a:r>
              <a:rPr lang="en-US" altLang="zh-CN" sz="3200" b="1">
                <a:solidFill>
                  <a:schemeClr val="accent5"/>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3200" b="1">
                <a:solidFill>
                  <a:schemeClr val="accent5"/>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sz="3200">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猴子吃桃 </a:t>
            </a:r>
            <a:endParaRPr lang="zh-CN" altLang="en-US" sz="2800">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zh-CN" altLang="en-US" sz="2000">
                <a:latin typeface="微软雅黑" panose="020B0503020204020204" pitchFamily="34" charset="-122"/>
                <a:ea typeface="微软雅黑" panose="020B0503020204020204" pitchFamily="34" charset="-122"/>
                <a:cs typeface="微软雅黑" panose="020B0503020204020204" pitchFamily="34" charset="-122"/>
              </a:rPr>
              <a:t>小猴子第一天摘下若干桃子,当即吃掉一半,又多吃一个.第二天早上又将剩下的桃子吃一半,又多吃一个.以后每天早上吃前一天剩下的一半另一个.到第10天早上猴子想再吃时发现,只剩下一个桃子了.问第一天猴子共摘多少个桃子？</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zh-CN" altLang="en-US" sz="2000">
                <a:latin typeface="微软雅黑" panose="020B0503020204020204" pitchFamily="34" charset="-122"/>
                <a:ea typeface="微软雅黑" panose="020B0503020204020204" pitchFamily="34" charset="-122"/>
                <a:cs typeface="微软雅黑" panose="020B0503020204020204" pitchFamily="34" charset="-122"/>
              </a:rPr>
              <a:t>fruit(int begin,int times) </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zh-CN" altLang="en-US" sz="200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zh-CN" altLang="en-US" sz="2000">
                <a:latin typeface="微软雅黑" panose="020B0503020204020204" pitchFamily="34" charset="-122"/>
                <a:ea typeface="微软雅黑" panose="020B0503020204020204" pitchFamily="34" charset="-122"/>
                <a:cs typeface="微软雅黑" panose="020B0503020204020204" pitchFamily="34" charset="-122"/>
              </a:rPr>
              <a:t>        if(times==10) return begin; </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zh-CN" altLang="en-US" sz="2000">
                <a:latin typeface="微软雅黑" panose="020B0503020204020204" pitchFamily="34" charset="-122"/>
                <a:ea typeface="微软雅黑" panose="020B0503020204020204" pitchFamily="34" charset="-122"/>
                <a:cs typeface="微软雅黑" panose="020B0503020204020204" pitchFamily="34" charset="-122"/>
              </a:rPr>
              <a:t>       return fruit((begin+1)*2,times+1); </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zh-CN" altLang="en-US" sz="20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连接符 22"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CxnSpPr/>
          <p:nvPr/>
        </p:nvCxnSpPr>
        <p:spPr>
          <a:xfrm flipH="1">
            <a:off x="338824" y="1319686"/>
            <a:ext cx="7200000" cy="0"/>
          </a:xfrm>
          <a:prstGeom prst="line">
            <a:avLst/>
          </a:prstGeom>
          <a:ln w="12700">
            <a:solidFill>
              <a:srgbClr val="53728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圆角矩形 26"/>
          <p:cNvSpPr/>
          <p:nvPr/>
        </p:nvSpPr>
        <p:spPr>
          <a:xfrm rot="2700000">
            <a:off x="1162000" y="216166"/>
            <a:ext cx="898359" cy="898359"/>
          </a:xfrm>
          <a:prstGeom prst="roundRect">
            <a:avLst>
              <a:gd name="adj" fmla="val 0"/>
            </a:avLst>
          </a:prstGeom>
          <a:solidFill>
            <a:srgbClr val="537285"/>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27"/>
          <p:cNvSpPr/>
          <p:nvPr/>
        </p:nvSpPr>
        <p:spPr>
          <a:xfrm rot="2700000">
            <a:off x="635353" y="216167"/>
            <a:ext cx="898359" cy="898359"/>
          </a:xfrm>
          <a:prstGeom prst="roundRect">
            <a:avLst>
              <a:gd name="adj" fmla="val 0"/>
            </a:avLst>
          </a:prstGeom>
          <a:solidFill>
            <a:srgbClr val="537285"/>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rot="2700000">
            <a:off x="898677" y="216166"/>
            <a:ext cx="898359" cy="898359"/>
          </a:xfrm>
          <a:prstGeom prst="roundRect">
            <a:avLst>
              <a:gd name="adj" fmla="val 0"/>
            </a:avLst>
          </a:prstGeom>
          <a:solidFill>
            <a:srgbClr val="124062"/>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CxnSpPr/>
          <p:nvPr/>
        </p:nvCxnSpPr>
        <p:spPr>
          <a:xfrm flipH="1">
            <a:off x="338824" y="1400648"/>
            <a:ext cx="7200000" cy="0"/>
          </a:xfrm>
          <a:prstGeom prst="line">
            <a:avLst/>
          </a:prstGeom>
          <a:ln w="38100">
            <a:solidFill>
              <a:srgbClr val="12406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文本框 43"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SpPr txBox="1"/>
          <p:nvPr/>
        </p:nvSpPr>
        <p:spPr>
          <a:xfrm>
            <a:off x="2406490" y="249845"/>
            <a:ext cx="1407160" cy="829945"/>
          </a:xfrm>
          <a:prstGeom prst="rect">
            <a:avLst/>
          </a:prstGeom>
          <a:noFill/>
        </p:spPr>
        <p:txBody>
          <a:bodyPr wrap="none" rtlCol="0">
            <a:spAutoFit/>
          </a:bodyPr>
          <a:lstStyle/>
          <a:p>
            <a:r>
              <a:rPr lang="zh-CN" sz="4800" b="1" dirty="0" smtClean="0">
                <a:solidFill>
                  <a:srgbClr val="124062"/>
                </a:solidFill>
                <a:latin typeface="Arial Black" panose="020B0A04020102020204" pitchFamily="34" charset="0"/>
                <a:ea typeface="创艺简细圆" pitchFamily="2" charset="-122"/>
                <a:cs typeface="Kartika" panose="02020503030404060203" pitchFamily="18" charset="0"/>
              </a:rPr>
              <a:t>递归</a:t>
            </a:r>
            <a:endParaRPr lang="zh-CN" sz="4800" b="1" dirty="0" smtClean="0">
              <a:solidFill>
                <a:srgbClr val="124062"/>
              </a:solidFill>
              <a:latin typeface="Arial Black" panose="020B0A04020102020204" pitchFamily="34" charset="0"/>
              <a:ea typeface="创艺简细圆" pitchFamily="2" charset="-122"/>
              <a:cs typeface="Kartika" panose="02020503030404060203" pitchFamily="18" charset="0"/>
            </a:endParaRPr>
          </a:p>
        </p:txBody>
      </p:sp>
      <p:sp>
        <p:nvSpPr>
          <p:cNvPr id="2" name="Text Box 1"/>
          <p:cNvSpPr txBox="1"/>
          <p:nvPr/>
        </p:nvSpPr>
        <p:spPr>
          <a:xfrm>
            <a:off x="574675" y="1843405"/>
            <a:ext cx="11252200" cy="1876425"/>
          </a:xfrm>
          <a:prstGeom prst="rect">
            <a:avLst/>
          </a:prstGeom>
          <a:noFill/>
        </p:spPr>
        <p:txBody>
          <a:bodyPr wrap="square" rtlCol="0">
            <a:spAutoFit/>
          </a:bodyPr>
          <a:p>
            <a:pPr fontAlgn="auto"/>
            <a:r>
              <a:rPr lang="zh-CN" sz="3200" b="1">
                <a:solidFill>
                  <a:schemeClr val="accent5"/>
                </a:solidFill>
                <a:latin typeface="微软雅黑" panose="020B0503020204020204" pitchFamily="34" charset="-122"/>
                <a:ea typeface="微软雅黑" panose="020B0503020204020204" pitchFamily="34" charset="-122"/>
                <a:cs typeface="微软雅黑" panose="020B0503020204020204" pitchFamily="34" charset="-122"/>
              </a:rPr>
              <a:t>例题（</a:t>
            </a:r>
            <a:r>
              <a:rPr lang="en-US" altLang="zh-CN" sz="3200" b="1">
                <a:solidFill>
                  <a:schemeClr val="accent5"/>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3200" b="1">
                <a:solidFill>
                  <a:schemeClr val="accent5"/>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sz="3200">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给定一个数组求其中的最大值</a:t>
            </a:r>
            <a:endParaRPr lang="zh-CN" altLang="en-US" sz="2800" b="1">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如何设计相应的递归算法？</a:t>
            </a:r>
            <a:endParaRPr lang="zh-CN" altLang="en-US" sz="2800" b="1">
              <a:latin typeface="微软雅黑" panose="020B0503020204020204" pitchFamily="34" charset="-122"/>
              <a:ea typeface="微软雅黑" panose="020B0503020204020204" pitchFamily="34" charset="-122"/>
              <a:cs typeface="微软雅黑" panose="020B0503020204020204" pitchFamily="34" charset="-122"/>
            </a:endParaRPr>
          </a:p>
          <a:p>
            <a:pPr fontAlgn="auto"/>
            <a:endParaRPr lang="zh-CN" altLang="en-US" sz="2800" b="1">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5852795" y="1843405"/>
            <a:ext cx="5833745" cy="438404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连接符 22"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CxnSpPr/>
          <p:nvPr/>
        </p:nvCxnSpPr>
        <p:spPr>
          <a:xfrm flipH="1">
            <a:off x="338824" y="1319686"/>
            <a:ext cx="7200000" cy="0"/>
          </a:xfrm>
          <a:prstGeom prst="line">
            <a:avLst/>
          </a:prstGeom>
          <a:ln w="12700">
            <a:solidFill>
              <a:srgbClr val="53728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圆角矩形 26"/>
          <p:cNvSpPr/>
          <p:nvPr/>
        </p:nvSpPr>
        <p:spPr>
          <a:xfrm rot="2700000">
            <a:off x="1162000" y="216166"/>
            <a:ext cx="898359" cy="898359"/>
          </a:xfrm>
          <a:prstGeom prst="roundRect">
            <a:avLst>
              <a:gd name="adj" fmla="val 0"/>
            </a:avLst>
          </a:prstGeom>
          <a:solidFill>
            <a:srgbClr val="537285"/>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27"/>
          <p:cNvSpPr/>
          <p:nvPr/>
        </p:nvSpPr>
        <p:spPr>
          <a:xfrm rot="2700000">
            <a:off x="635353" y="216167"/>
            <a:ext cx="898359" cy="898359"/>
          </a:xfrm>
          <a:prstGeom prst="roundRect">
            <a:avLst>
              <a:gd name="adj" fmla="val 0"/>
            </a:avLst>
          </a:prstGeom>
          <a:solidFill>
            <a:srgbClr val="537285"/>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rot="2700000">
            <a:off x="898677" y="216166"/>
            <a:ext cx="898359" cy="898359"/>
          </a:xfrm>
          <a:prstGeom prst="roundRect">
            <a:avLst>
              <a:gd name="adj" fmla="val 0"/>
            </a:avLst>
          </a:prstGeom>
          <a:solidFill>
            <a:srgbClr val="124062"/>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CxnSpPr/>
          <p:nvPr/>
        </p:nvCxnSpPr>
        <p:spPr>
          <a:xfrm flipH="1">
            <a:off x="338824" y="1400648"/>
            <a:ext cx="7200000" cy="0"/>
          </a:xfrm>
          <a:prstGeom prst="line">
            <a:avLst/>
          </a:prstGeom>
          <a:ln w="38100">
            <a:solidFill>
              <a:srgbClr val="12406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文本框 43"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SpPr txBox="1"/>
          <p:nvPr/>
        </p:nvSpPr>
        <p:spPr>
          <a:xfrm>
            <a:off x="2406490" y="249845"/>
            <a:ext cx="1407160" cy="829945"/>
          </a:xfrm>
          <a:prstGeom prst="rect">
            <a:avLst/>
          </a:prstGeom>
          <a:noFill/>
        </p:spPr>
        <p:txBody>
          <a:bodyPr wrap="none" rtlCol="0">
            <a:spAutoFit/>
          </a:bodyPr>
          <a:lstStyle/>
          <a:p>
            <a:r>
              <a:rPr lang="zh-CN" sz="4800" b="1" dirty="0" smtClean="0">
                <a:solidFill>
                  <a:srgbClr val="124062"/>
                </a:solidFill>
                <a:latin typeface="Arial Black" panose="020B0A04020102020204" pitchFamily="34" charset="0"/>
                <a:ea typeface="创艺简细圆" pitchFamily="2" charset="-122"/>
                <a:cs typeface="Kartika" panose="02020503030404060203" pitchFamily="18" charset="0"/>
              </a:rPr>
              <a:t>递归</a:t>
            </a:r>
            <a:endParaRPr lang="zh-CN" sz="4800" b="1" dirty="0" smtClean="0">
              <a:solidFill>
                <a:srgbClr val="124062"/>
              </a:solidFill>
              <a:latin typeface="Arial Black" panose="020B0A04020102020204" pitchFamily="34" charset="0"/>
              <a:ea typeface="创艺简细圆" pitchFamily="2" charset="-122"/>
              <a:cs typeface="Kartika" panose="02020503030404060203" pitchFamily="18" charset="0"/>
            </a:endParaRPr>
          </a:p>
        </p:txBody>
      </p:sp>
      <p:sp>
        <p:nvSpPr>
          <p:cNvPr id="2" name="Text Box 1"/>
          <p:cNvSpPr txBox="1"/>
          <p:nvPr/>
        </p:nvSpPr>
        <p:spPr>
          <a:xfrm>
            <a:off x="574675" y="1843405"/>
            <a:ext cx="11252200" cy="953135"/>
          </a:xfrm>
          <a:prstGeom prst="rect">
            <a:avLst/>
          </a:prstGeom>
          <a:noFill/>
        </p:spPr>
        <p:txBody>
          <a:bodyPr wrap="square" rtlCol="0">
            <a:spAutoFit/>
          </a:bodyPr>
          <a:p>
            <a:pPr fontAlgn="auto"/>
            <a:endParaRPr lang="zh-CN" altLang="en-US" sz="2800" b="1">
              <a:latin typeface="微软雅黑" panose="020B0503020204020204" pitchFamily="34" charset="-122"/>
              <a:ea typeface="微软雅黑" panose="020B0503020204020204" pitchFamily="34" charset="-122"/>
              <a:cs typeface="微软雅黑" panose="020B0503020204020204" pitchFamily="34" charset="-122"/>
            </a:endParaRPr>
          </a:p>
          <a:p>
            <a:pPr fontAlgn="auto"/>
            <a:endParaRPr lang="zh-CN" altLang="en-US" sz="2800" b="1">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2633980" y="1503045"/>
            <a:ext cx="6583680" cy="494538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68579" y="672584"/>
            <a:ext cx="1550035" cy="521970"/>
          </a:xfrm>
          <a:prstGeom prst="rect">
            <a:avLst/>
          </a:prstGeom>
        </p:spPr>
        <p:txBody>
          <a:bodyPr wrap="none">
            <a:spAutoFit/>
          </a:bodyPr>
          <a:lstStyle/>
          <a:p>
            <a:pPr algn="ctr"/>
            <a:r>
              <a:rPr lang="en-US" sz="2800" b="1" spc="600" dirty="0" smtClean="0">
                <a:solidFill>
                  <a:schemeClr val="tx1">
                    <a:lumMod val="75000"/>
                    <a:lumOff val="25000"/>
                  </a:schemeClr>
                </a:solidFill>
                <a:latin typeface="微软雅黑" panose="020B0503020204020204" pitchFamily="34" charset="-122"/>
                <a:ea typeface="微软雅黑" panose="020B0503020204020204" pitchFamily="34" charset="-122"/>
              </a:rPr>
              <a:t>Part</a:t>
            </a:r>
            <a:r>
              <a:rPr lang="en-US" spc="6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en-US" sz="2800" spc="600" dirty="0" smtClean="0">
                <a:solidFill>
                  <a:schemeClr val="tx1">
                    <a:lumMod val="75000"/>
                    <a:lumOff val="25000"/>
                  </a:schemeClr>
                </a:solidFill>
                <a:latin typeface="微软雅黑" panose="020B0503020204020204" pitchFamily="34" charset="-122"/>
                <a:ea typeface="微软雅黑" panose="020B0503020204020204" pitchFamily="34" charset="-122"/>
              </a:rPr>
              <a:t>I</a:t>
            </a:r>
            <a:endParaRPr lang="en-US" sz="2800" spc="6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2597421" y="838200"/>
            <a:ext cx="2324100" cy="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a:off x="7270480" y="838200"/>
            <a:ext cx="2324100" cy="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4" name="矩形 13"/>
          <p:cNvSpPr/>
          <p:nvPr/>
        </p:nvSpPr>
        <p:spPr>
          <a:xfrm>
            <a:off x="1868912" y="2521490"/>
            <a:ext cx="8569960" cy="1014730"/>
          </a:xfrm>
          <a:prstGeom prst="rect">
            <a:avLst/>
          </a:prstGeom>
        </p:spPr>
        <p:txBody>
          <a:bodyPr wrap="none">
            <a:spAutoFit/>
          </a:bodyPr>
          <a:lstStyle/>
          <a:p>
            <a:pPr algn="ctr"/>
            <a:r>
              <a:rPr lang="en-US" altLang="zh-CN" sz="6000" b="1" spc="600" dirty="0" smtClean="0">
                <a:solidFill>
                  <a:schemeClr val="tx1">
                    <a:lumMod val="75000"/>
                    <a:lumOff val="25000"/>
                  </a:schemeClr>
                </a:solidFill>
                <a:latin typeface="微软雅黑" panose="020B0503020204020204" pitchFamily="34" charset="-122"/>
                <a:ea typeface="微软雅黑" panose="020B0503020204020204" pitchFamily="34" charset="-122"/>
              </a:rPr>
              <a:t> 循环 &amp; 递归 &amp; 递推 </a:t>
            </a:r>
            <a:endParaRPr lang="zh-CN" altLang="en-US" sz="3200" spc="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4417695" y="3773170"/>
            <a:ext cx="3472180" cy="1383665"/>
          </a:xfrm>
          <a:prstGeom prst="rect">
            <a:avLst/>
          </a:prstGeom>
          <a:noFill/>
        </p:spPr>
        <p:txBody>
          <a:bodyPr wrap="square" rtlCol="0" anchor="t">
            <a:spAutoFit/>
          </a:bodyPr>
          <a:p>
            <a:pPr algn="ctr"/>
            <a:r>
              <a:rPr lang="zh-CN" altLang="en-US" sz="3600"/>
              <a:t>之间的</a:t>
            </a:r>
            <a:endParaRPr lang="zh-CN" altLang="en-US" sz="4400"/>
          </a:p>
          <a:p>
            <a:pPr algn="ctr"/>
            <a:r>
              <a:rPr lang="zh-CN" altLang="en-US" sz="4800" b="1">
                <a:solidFill>
                  <a:schemeClr val="accent2"/>
                </a:solidFill>
                <a:latin typeface="华文中宋" panose="02010600040101010101" charset="-122"/>
                <a:ea typeface="华文中宋" panose="02010600040101010101" charset="-122"/>
              </a:rPr>
              <a:t>联系和区别</a:t>
            </a:r>
            <a:endParaRPr lang="zh-CN" altLang="en-US" sz="4800" b="1">
              <a:solidFill>
                <a:schemeClr val="accent2"/>
              </a:solidFill>
              <a:latin typeface="华文中宋" panose="02010600040101010101" charset="-122"/>
              <a:ea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anim calcmode="lin" valueType="num">
                                      <p:cBhvr>
                                        <p:cTn id="8"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连接符 22"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CxnSpPr/>
          <p:nvPr/>
        </p:nvCxnSpPr>
        <p:spPr>
          <a:xfrm flipH="1">
            <a:off x="338824" y="1319686"/>
            <a:ext cx="7200000" cy="0"/>
          </a:xfrm>
          <a:prstGeom prst="line">
            <a:avLst/>
          </a:prstGeom>
          <a:ln w="12700">
            <a:solidFill>
              <a:srgbClr val="53728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圆角矩形 26"/>
          <p:cNvSpPr/>
          <p:nvPr/>
        </p:nvSpPr>
        <p:spPr>
          <a:xfrm rot="2700000">
            <a:off x="1162000" y="216166"/>
            <a:ext cx="898359" cy="898359"/>
          </a:xfrm>
          <a:prstGeom prst="roundRect">
            <a:avLst>
              <a:gd name="adj" fmla="val 0"/>
            </a:avLst>
          </a:prstGeom>
          <a:solidFill>
            <a:srgbClr val="537285"/>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27"/>
          <p:cNvSpPr/>
          <p:nvPr/>
        </p:nvSpPr>
        <p:spPr>
          <a:xfrm rot="2700000">
            <a:off x="635353" y="216167"/>
            <a:ext cx="898359" cy="898359"/>
          </a:xfrm>
          <a:prstGeom prst="roundRect">
            <a:avLst>
              <a:gd name="adj" fmla="val 0"/>
            </a:avLst>
          </a:prstGeom>
          <a:solidFill>
            <a:srgbClr val="537285"/>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rot="2700000">
            <a:off x="898677" y="216166"/>
            <a:ext cx="898359" cy="898359"/>
          </a:xfrm>
          <a:prstGeom prst="roundRect">
            <a:avLst>
              <a:gd name="adj" fmla="val 0"/>
            </a:avLst>
          </a:prstGeom>
          <a:solidFill>
            <a:srgbClr val="124062"/>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CxnSpPr/>
          <p:nvPr/>
        </p:nvCxnSpPr>
        <p:spPr>
          <a:xfrm flipH="1">
            <a:off x="338824" y="1400648"/>
            <a:ext cx="7200000" cy="0"/>
          </a:xfrm>
          <a:prstGeom prst="line">
            <a:avLst/>
          </a:prstGeom>
          <a:ln w="38100">
            <a:solidFill>
              <a:srgbClr val="12406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文本框 43"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SpPr txBox="1"/>
          <p:nvPr/>
        </p:nvSpPr>
        <p:spPr>
          <a:xfrm>
            <a:off x="2406490" y="249845"/>
            <a:ext cx="1407160" cy="829945"/>
          </a:xfrm>
          <a:prstGeom prst="rect">
            <a:avLst/>
          </a:prstGeom>
          <a:noFill/>
        </p:spPr>
        <p:txBody>
          <a:bodyPr wrap="none" rtlCol="0">
            <a:spAutoFit/>
          </a:bodyPr>
          <a:lstStyle/>
          <a:p>
            <a:r>
              <a:rPr lang="zh-CN" sz="4800" b="1" dirty="0" smtClean="0">
                <a:solidFill>
                  <a:srgbClr val="124062"/>
                </a:solidFill>
                <a:latin typeface="Arial Black" panose="020B0A04020102020204" pitchFamily="34" charset="0"/>
                <a:ea typeface="创艺简细圆" pitchFamily="2" charset="-122"/>
                <a:cs typeface="Kartika" panose="02020503030404060203" pitchFamily="18" charset="0"/>
              </a:rPr>
              <a:t>递归</a:t>
            </a:r>
            <a:endParaRPr lang="zh-CN" sz="4800" b="1" dirty="0" smtClean="0">
              <a:solidFill>
                <a:srgbClr val="124062"/>
              </a:solidFill>
              <a:latin typeface="Arial Black" panose="020B0A04020102020204" pitchFamily="34" charset="0"/>
              <a:ea typeface="创艺简细圆" pitchFamily="2" charset="-122"/>
              <a:cs typeface="Kartika" panose="02020503030404060203" pitchFamily="18" charset="0"/>
            </a:endParaRPr>
          </a:p>
        </p:txBody>
      </p:sp>
      <p:sp>
        <p:nvSpPr>
          <p:cNvPr id="2" name="Text Box 1"/>
          <p:cNvSpPr txBox="1"/>
          <p:nvPr/>
        </p:nvSpPr>
        <p:spPr>
          <a:xfrm>
            <a:off x="574675" y="1843405"/>
            <a:ext cx="11252200" cy="1445260"/>
          </a:xfrm>
          <a:prstGeom prst="rect">
            <a:avLst/>
          </a:prstGeom>
          <a:noFill/>
        </p:spPr>
        <p:txBody>
          <a:bodyPr wrap="square" rtlCol="0">
            <a:spAutoFit/>
          </a:bodyPr>
          <a:p>
            <a:pPr fontAlgn="auto"/>
            <a:r>
              <a:rPr lang="zh-CN" sz="3200" b="1">
                <a:solidFill>
                  <a:schemeClr val="accent5"/>
                </a:solidFill>
                <a:latin typeface="微软雅黑" panose="020B0503020204020204" pitchFamily="34" charset="-122"/>
                <a:ea typeface="微软雅黑" panose="020B0503020204020204" pitchFamily="34" charset="-122"/>
                <a:cs typeface="微软雅黑" panose="020B0503020204020204" pitchFamily="34" charset="-122"/>
              </a:rPr>
              <a:t>例题（</a:t>
            </a:r>
            <a:r>
              <a:rPr lang="en-US" altLang="zh-CN" sz="3200" b="1">
                <a:solidFill>
                  <a:schemeClr val="accent5"/>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3200" b="1">
                <a:solidFill>
                  <a:schemeClr val="accent5"/>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sz="3200">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800" b="1">
              <a:latin typeface="微软雅黑" panose="020B0503020204020204" pitchFamily="34" charset="-122"/>
              <a:ea typeface="微软雅黑" panose="020B0503020204020204" pitchFamily="34" charset="-122"/>
              <a:cs typeface="微软雅黑" panose="020B0503020204020204" pitchFamily="34" charset="-122"/>
            </a:endParaRPr>
          </a:p>
          <a:p>
            <a:pPr fontAlgn="auto"/>
            <a:endParaRPr lang="zh-CN" altLang="en-US" sz="2800" b="1">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2908935" y="1733550"/>
            <a:ext cx="6412865" cy="480949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连接符 22"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CxnSpPr/>
          <p:nvPr/>
        </p:nvCxnSpPr>
        <p:spPr>
          <a:xfrm flipH="1">
            <a:off x="338824" y="1319686"/>
            <a:ext cx="7200000" cy="0"/>
          </a:xfrm>
          <a:prstGeom prst="line">
            <a:avLst/>
          </a:prstGeom>
          <a:ln w="12700">
            <a:solidFill>
              <a:srgbClr val="53728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圆角矩形 26"/>
          <p:cNvSpPr/>
          <p:nvPr/>
        </p:nvSpPr>
        <p:spPr>
          <a:xfrm rot="2700000">
            <a:off x="1162000" y="216166"/>
            <a:ext cx="898359" cy="898359"/>
          </a:xfrm>
          <a:prstGeom prst="roundRect">
            <a:avLst>
              <a:gd name="adj" fmla="val 0"/>
            </a:avLst>
          </a:prstGeom>
          <a:solidFill>
            <a:srgbClr val="537285"/>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27"/>
          <p:cNvSpPr/>
          <p:nvPr/>
        </p:nvSpPr>
        <p:spPr>
          <a:xfrm rot="2700000">
            <a:off x="635353" y="216167"/>
            <a:ext cx="898359" cy="898359"/>
          </a:xfrm>
          <a:prstGeom prst="roundRect">
            <a:avLst>
              <a:gd name="adj" fmla="val 0"/>
            </a:avLst>
          </a:prstGeom>
          <a:solidFill>
            <a:srgbClr val="537285"/>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rot="2700000">
            <a:off x="898677" y="216166"/>
            <a:ext cx="898359" cy="898359"/>
          </a:xfrm>
          <a:prstGeom prst="roundRect">
            <a:avLst>
              <a:gd name="adj" fmla="val 0"/>
            </a:avLst>
          </a:prstGeom>
          <a:solidFill>
            <a:srgbClr val="124062"/>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CxnSpPr/>
          <p:nvPr/>
        </p:nvCxnSpPr>
        <p:spPr>
          <a:xfrm flipH="1">
            <a:off x="338824" y="1400648"/>
            <a:ext cx="7200000" cy="0"/>
          </a:xfrm>
          <a:prstGeom prst="line">
            <a:avLst/>
          </a:prstGeom>
          <a:ln w="38100">
            <a:solidFill>
              <a:srgbClr val="12406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文本框 43"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SpPr txBox="1"/>
          <p:nvPr/>
        </p:nvSpPr>
        <p:spPr>
          <a:xfrm>
            <a:off x="2406490" y="249845"/>
            <a:ext cx="1407160" cy="829945"/>
          </a:xfrm>
          <a:prstGeom prst="rect">
            <a:avLst/>
          </a:prstGeom>
          <a:noFill/>
        </p:spPr>
        <p:txBody>
          <a:bodyPr wrap="none" rtlCol="0">
            <a:spAutoFit/>
          </a:bodyPr>
          <a:lstStyle/>
          <a:p>
            <a:r>
              <a:rPr lang="zh-CN" sz="4800" b="1" dirty="0" smtClean="0">
                <a:solidFill>
                  <a:srgbClr val="124062"/>
                </a:solidFill>
                <a:latin typeface="Arial Black" panose="020B0A04020102020204" pitchFamily="34" charset="0"/>
                <a:ea typeface="创艺简细圆" pitchFamily="2" charset="-122"/>
                <a:cs typeface="Kartika" panose="02020503030404060203" pitchFamily="18" charset="0"/>
              </a:rPr>
              <a:t>递归</a:t>
            </a:r>
            <a:endParaRPr lang="zh-CN" sz="4800" b="1" dirty="0" smtClean="0">
              <a:solidFill>
                <a:srgbClr val="124062"/>
              </a:solidFill>
              <a:latin typeface="Arial Black" panose="020B0A04020102020204" pitchFamily="34" charset="0"/>
              <a:ea typeface="创艺简细圆" pitchFamily="2" charset="-122"/>
              <a:cs typeface="Kartika" panose="02020503030404060203" pitchFamily="18" charset="0"/>
            </a:endParaRPr>
          </a:p>
        </p:txBody>
      </p:sp>
      <p:sp>
        <p:nvSpPr>
          <p:cNvPr id="2" name="Text Box 1"/>
          <p:cNvSpPr txBox="1"/>
          <p:nvPr/>
        </p:nvSpPr>
        <p:spPr>
          <a:xfrm>
            <a:off x="574675" y="1843405"/>
            <a:ext cx="11252200" cy="1445260"/>
          </a:xfrm>
          <a:prstGeom prst="rect">
            <a:avLst/>
          </a:prstGeom>
          <a:noFill/>
        </p:spPr>
        <p:txBody>
          <a:bodyPr wrap="square" rtlCol="0">
            <a:spAutoFit/>
          </a:bodyPr>
          <a:p>
            <a:pPr fontAlgn="auto"/>
            <a:endParaRPr lang="zh-CN" sz="3200">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800" b="1">
              <a:latin typeface="微软雅黑" panose="020B0503020204020204" pitchFamily="34" charset="-122"/>
              <a:ea typeface="微软雅黑" panose="020B0503020204020204" pitchFamily="34" charset="-122"/>
              <a:cs typeface="微软雅黑" panose="020B0503020204020204" pitchFamily="34" charset="-122"/>
            </a:endParaRPr>
          </a:p>
          <a:p>
            <a:pPr fontAlgn="auto"/>
            <a:endParaRPr lang="zh-CN" altLang="en-US" sz="2800" b="1">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339090" y="2000250"/>
            <a:ext cx="5645785" cy="4229735"/>
          </a:xfrm>
          <a:prstGeom prst="rect">
            <a:avLst/>
          </a:prstGeom>
        </p:spPr>
      </p:pic>
      <p:pic>
        <p:nvPicPr>
          <p:cNvPr id="5" name="图片 4"/>
          <p:cNvPicPr>
            <a:picLocks noChangeAspect="1"/>
          </p:cNvPicPr>
          <p:nvPr/>
        </p:nvPicPr>
        <p:blipFill>
          <a:blip r:embed="rId2"/>
          <a:stretch>
            <a:fillRect/>
          </a:stretch>
        </p:blipFill>
        <p:spPr>
          <a:xfrm>
            <a:off x="6065520" y="1993265"/>
            <a:ext cx="5640705" cy="423672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连接符 22"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CxnSpPr/>
          <p:nvPr/>
        </p:nvCxnSpPr>
        <p:spPr>
          <a:xfrm flipH="1">
            <a:off x="338824" y="1319686"/>
            <a:ext cx="7200000" cy="0"/>
          </a:xfrm>
          <a:prstGeom prst="line">
            <a:avLst/>
          </a:prstGeom>
          <a:ln w="12700">
            <a:solidFill>
              <a:srgbClr val="53728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圆角矩形 26"/>
          <p:cNvSpPr/>
          <p:nvPr/>
        </p:nvSpPr>
        <p:spPr>
          <a:xfrm rot="2700000">
            <a:off x="1162000" y="216166"/>
            <a:ext cx="898359" cy="898359"/>
          </a:xfrm>
          <a:prstGeom prst="roundRect">
            <a:avLst>
              <a:gd name="adj" fmla="val 0"/>
            </a:avLst>
          </a:prstGeom>
          <a:solidFill>
            <a:srgbClr val="537285"/>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27"/>
          <p:cNvSpPr/>
          <p:nvPr/>
        </p:nvSpPr>
        <p:spPr>
          <a:xfrm rot="2700000">
            <a:off x="635353" y="216167"/>
            <a:ext cx="898359" cy="898359"/>
          </a:xfrm>
          <a:prstGeom prst="roundRect">
            <a:avLst>
              <a:gd name="adj" fmla="val 0"/>
            </a:avLst>
          </a:prstGeom>
          <a:solidFill>
            <a:srgbClr val="537285"/>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rot="2700000">
            <a:off x="898677" y="216166"/>
            <a:ext cx="898359" cy="898359"/>
          </a:xfrm>
          <a:prstGeom prst="roundRect">
            <a:avLst>
              <a:gd name="adj" fmla="val 0"/>
            </a:avLst>
          </a:prstGeom>
          <a:solidFill>
            <a:srgbClr val="124062"/>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CxnSpPr/>
          <p:nvPr/>
        </p:nvCxnSpPr>
        <p:spPr>
          <a:xfrm flipH="1">
            <a:off x="338824" y="1400648"/>
            <a:ext cx="7200000" cy="0"/>
          </a:xfrm>
          <a:prstGeom prst="line">
            <a:avLst/>
          </a:prstGeom>
          <a:ln w="38100">
            <a:solidFill>
              <a:srgbClr val="12406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文本框 43"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SpPr txBox="1"/>
          <p:nvPr/>
        </p:nvSpPr>
        <p:spPr>
          <a:xfrm>
            <a:off x="2406490" y="249845"/>
            <a:ext cx="1407160" cy="829945"/>
          </a:xfrm>
          <a:prstGeom prst="rect">
            <a:avLst/>
          </a:prstGeom>
          <a:noFill/>
        </p:spPr>
        <p:txBody>
          <a:bodyPr wrap="none" rtlCol="0">
            <a:spAutoFit/>
          </a:bodyPr>
          <a:lstStyle/>
          <a:p>
            <a:r>
              <a:rPr lang="zh-CN" sz="4800" b="1" dirty="0" smtClean="0">
                <a:solidFill>
                  <a:srgbClr val="124062"/>
                </a:solidFill>
                <a:latin typeface="Arial Black" panose="020B0A04020102020204" pitchFamily="34" charset="0"/>
                <a:ea typeface="创艺简细圆" pitchFamily="2" charset="-122"/>
                <a:cs typeface="Kartika" panose="02020503030404060203" pitchFamily="18" charset="0"/>
              </a:rPr>
              <a:t>递归</a:t>
            </a:r>
            <a:endParaRPr lang="zh-CN" sz="4800" b="1" dirty="0" smtClean="0">
              <a:solidFill>
                <a:srgbClr val="124062"/>
              </a:solidFill>
              <a:latin typeface="Arial Black" panose="020B0A04020102020204" pitchFamily="34" charset="0"/>
              <a:ea typeface="创艺简细圆" pitchFamily="2" charset="-122"/>
              <a:cs typeface="Kartika" panose="02020503030404060203" pitchFamily="18" charset="0"/>
            </a:endParaRPr>
          </a:p>
        </p:txBody>
      </p:sp>
      <p:sp>
        <p:nvSpPr>
          <p:cNvPr id="2" name="Text Box 1"/>
          <p:cNvSpPr txBox="1"/>
          <p:nvPr/>
        </p:nvSpPr>
        <p:spPr>
          <a:xfrm>
            <a:off x="574675" y="1843405"/>
            <a:ext cx="11252200" cy="1445260"/>
          </a:xfrm>
          <a:prstGeom prst="rect">
            <a:avLst/>
          </a:prstGeom>
          <a:noFill/>
        </p:spPr>
        <p:txBody>
          <a:bodyPr wrap="square" rtlCol="0">
            <a:spAutoFit/>
          </a:bodyPr>
          <a:p>
            <a:pPr fontAlgn="auto"/>
            <a:r>
              <a:rPr lang="zh-CN" sz="3200" b="1">
                <a:solidFill>
                  <a:schemeClr val="accent5"/>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sz="3200">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800" b="1">
              <a:latin typeface="微软雅黑" panose="020B0503020204020204" pitchFamily="34" charset="-122"/>
              <a:ea typeface="微软雅黑" panose="020B0503020204020204" pitchFamily="34" charset="-122"/>
              <a:cs typeface="微软雅黑" panose="020B0503020204020204" pitchFamily="34" charset="-122"/>
            </a:endParaRPr>
          </a:p>
          <a:p>
            <a:pPr fontAlgn="auto"/>
            <a:endParaRPr lang="zh-CN" altLang="en-US" sz="2800" b="1">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339090" y="1843405"/>
            <a:ext cx="5678170" cy="4271645"/>
          </a:xfrm>
          <a:prstGeom prst="rect">
            <a:avLst/>
          </a:prstGeom>
        </p:spPr>
      </p:pic>
      <p:pic>
        <p:nvPicPr>
          <p:cNvPr id="5" name="图片 4"/>
          <p:cNvPicPr>
            <a:picLocks noChangeAspect="1"/>
          </p:cNvPicPr>
          <p:nvPr/>
        </p:nvPicPr>
        <p:blipFill>
          <a:blip r:embed="rId2"/>
          <a:stretch>
            <a:fillRect/>
          </a:stretch>
        </p:blipFill>
        <p:spPr>
          <a:xfrm>
            <a:off x="6017260" y="1843405"/>
            <a:ext cx="5709285" cy="427164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连接符 22"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CxnSpPr/>
          <p:nvPr/>
        </p:nvCxnSpPr>
        <p:spPr>
          <a:xfrm flipH="1">
            <a:off x="338824" y="1319686"/>
            <a:ext cx="7200000" cy="0"/>
          </a:xfrm>
          <a:prstGeom prst="line">
            <a:avLst/>
          </a:prstGeom>
          <a:ln w="12700">
            <a:solidFill>
              <a:srgbClr val="53728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圆角矩形 26"/>
          <p:cNvSpPr/>
          <p:nvPr/>
        </p:nvSpPr>
        <p:spPr>
          <a:xfrm rot="2700000">
            <a:off x="1162000" y="216166"/>
            <a:ext cx="898359" cy="898359"/>
          </a:xfrm>
          <a:prstGeom prst="roundRect">
            <a:avLst>
              <a:gd name="adj" fmla="val 0"/>
            </a:avLst>
          </a:prstGeom>
          <a:solidFill>
            <a:srgbClr val="537285"/>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27"/>
          <p:cNvSpPr/>
          <p:nvPr/>
        </p:nvSpPr>
        <p:spPr>
          <a:xfrm rot="2700000">
            <a:off x="635353" y="216167"/>
            <a:ext cx="898359" cy="898359"/>
          </a:xfrm>
          <a:prstGeom prst="roundRect">
            <a:avLst>
              <a:gd name="adj" fmla="val 0"/>
            </a:avLst>
          </a:prstGeom>
          <a:solidFill>
            <a:srgbClr val="537285"/>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rot="2700000">
            <a:off x="898677" y="216166"/>
            <a:ext cx="898359" cy="898359"/>
          </a:xfrm>
          <a:prstGeom prst="roundRect">
            <a:avLst>
              <a:gd name="adj" fmla="val 0"/>
            </a:avLst>
          </a:prstGeom>
          <a:solidFill>
            <a:srgbClr val="124062"/>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CxnSpPr/>
          <p:nvPr/>
        </p:nvCxnSpPr>
        <p:spPr>
          <a:xfrm flipH="1">
            <a:off x="338824" y="1400648"/>
            <a:ext cx="7200000" cy="0"/>
          </a:xfrm>
          <a:prstGeom prst="line">
            <a:avLst/>
          </a:prstGeom>
          <a:ln w="38100">
            <a:solidFill>
              <a:srgbClr val="12406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文本框 43"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SpPr txBox="1"/>
          <p:nvPr/>
        </p:nvSpPr>
        <p:spPr>
          <a:xfrm>
            <a:off x="2406490" y="249845"/>
            <a:ext cx="1407160" cy="829945"/>
          </a:xfrm>
          <a:prstGeom prst="rect">
            <a:avLst/>
          </a:prstGeom>
          <a:noFill/>
        </p:spPr>
        <p:txBody>
          <a:bodyPr wrap="none" rtlCol="0">
            <a:spAutoFit/>
          </a:bodyPr>
          <a:lstStyle/>
          <a:p>
            <a:r>
              <a:rPr lang="zh-CN" sz="4800" b="1" dirty="0" smtClean="0">
                <a:solidFill>
                  <a:srgbClr val="124062"/>
                </a:solidFill>
                <a:latin typeface="Arial Black" panose="020B0A04020102020204" pitchFamily="34" charset="0"/>
                <a:ea typeface="创艺简细圆" pitchFamily="2" charset="-122"/>
                <a:cs typeface="Kartika" panose="02020503030404060203" pitchFamily="18" charset="0"/>
              </a:rPr>
              <a:t>递归</a:t>
            </a:r>
            <a:endParaRPr lang="zh-CN" sz="4800" b="1" dirty="0" smtClean="0">
              <a:solidFill>
                <a:srgbClr val="124062"/>
              </a:solidFill>
              <a:latin typeface="Arial Black" panose="020B0A04020102020204" pitchFamily="34" charset="0"/>
              <a:ea typeface="创艺简细圆" pitchFamily="2" charset="-122"/>
              <a:cs typeface="Kartika" panose="02020503030404060203" pitchFamily="18" charset="0"/>
            </a:endParaRPr>
          </a:p>
        </p:txBody>
      </p:sp>
      <p:sp>
        <p:nvSpPr>
          <p:cNvPr id="2" name="Text Box 1"/>
          <p:cNvSpPr txBox="1"/>
          <p:nvPr/>
        </p:nvSpPr>
        <p:spPr>
          <a:xfrm>
            <a:off x="574675" y="1843405"/>
            <a:ext cx="11252200" cy="1445260"/>
          </a:xfrm>
          <a:prstGeom prst="rect">
            <a:avLst/>
          </a:prstGeom>
          <a:noFill/>
        </p:spPr>
        <p:txBody>
          <a:bodyPr wrap="square" rtlCol="0">
            <a:spAutoFit/>
          </a:bodyPr>
          <a:p>
            <a:pPr fontAlgn="auto"/>
            <a:r>
              <a:rPr lang="zh-CN" sz="3200" b="1">
                <a:solidFill>
                  <a:schemeClr val="accent5"/>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sz="3200">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800" b="1">
              <a:latin typeface="微软雅黑" panose="020B0503020204020204" pitchFamily="34" charset="-122"/>
              <a:ea typeface="微软雅黑" panose="020B0503020204020204" pitchFamily="34" charset="-122"/>
              <a:cs typeface="微软雅黑" panose="020B0503020204020204" pitchFamily="34" charset="-122"/>
            </a:endParaRPr>
          </a:p>
          <a:p>
            <a:pPr fontAlgn="auto"/>
            <a:endParaRPr lang="zh-CN" altLang="en-US" sz="2800" b="1">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339090" y="1906270"/>
            <a:ext cx="5787390" cy="4350385"/>
          </a:xfrm>
          <a:prstGeom prst="rect">
            <a:avLst/>
          </a:prstGeom>
        </p:spPr>
      </p:pic>
      <p:pic>
        <p:nvPicPr>
          <p:cNvPr id="6" name="图片 5"/>
          <p:cNvPicPr>
            <a:picLocks noChangeAspect="1"/>
          </p:cNvPicPr>
          <p:nvPr/>
        </p:nvPicPr>
        <p:blipFill>
          <a:blip r:embed="rId2"/>
          <a:stretch>
            <a:fillRect/>
          </a:stretch>
        </p:blipFill>
        <p:spPr>
          <a:xfrm>
            <a:off x="6041390" y="1906270"/>
            <a:ext cx="5785485" cy="434784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连接符 22"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CxnSpPr/>
          <p:nvPr/>
        </p:nvCxnSpPr>
        <p:spPr>
          <a:xfrm flipH="1">
            <a:off x="338824" y="1319686"/>
            <a:ext cx="7200000" cy="0"/>
          </a:xfrm>
          <a:prstGeom prst="line">
            <a:avLst/>
          </a:prstGeom>
          <a:ln w="12700">
            <a:solidFill>
              <a:srgbClr val="53728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圆角矩形 26"/>
          <p:cNvSpPr/>
          <p:nvPr/>
        </p:nvSpPr>
        <p:spPr>
          <a:xfrm rot="2700000">
            <a:off x="1162000" y="216166"/>
            <a:ext cx="898359" cy="898359"/>
          </a:xfrm>
          <a:prstGeom prst="roundRect">
            <a:avLst>
              <a:gd name="adj" fmla="val 0"/>
            </a:avLst>
          </a:prstGeom>
          <a:solidFill>
            <a:srgbClr val="537285"/>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27"/>
          <p:cNvSpPr/>
          <p:nvPr/>
        </p:nvSpPr>
        <p:spPr>
          <a:xfrm rot="2700000">
            <a:off x="635353" y="216167"/>
            <a:ext cx="898359" cy="898359"/>
          </a:xfrm>
          <a:prstGeom prst="roundRect">
            <a:avLst>
              <a:gd name="adj" fmla="val 0"/>
            </a:avLst>
          </a:prstGeom>
          <a:solidFill>
            <a:srgbClr val="537285"/>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rot="2700000">
            <a:off x="898677" y="216166"/>
            <a:ext cx="898359" cy="898359"/>
          </a:xfrm>
          <a:prstGeom prst="roundRect">
            <a:avLst>
              <a:gd name="adj" fmla="val 0"/>
            </a:avLst>
          </a:prstGeom>
          <a:solidFill>
            <a:srgbClr val="124062"/>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CxnSpPr/>
          <p:nvPr/>
        </p:nvCxnSpPr>
        <p:spPr>
          <a:xfrm flipH="1">
            <a:off x="338824" y="1400648"/>
            <a:ext cx="7200000" cy="0"/>
          </a:xfrm>
          <a:prstGeom prst="line">
            <a:avLst/>
          </a:prstGeom>
          <a:ln w="38100">
            <a:solidFill>
              <a:srgbClr val="12406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文本框 43"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SpPr txBox="1"/>
          <p:nvPr/>
        </p:nvSpPr>
        <p:spPr>
          <a:xfrm>
            <a:off x="2406490" y="249845"/>
            <a:ext cx="1407160" cy="829945"/>
          </a:xfrm>
          <a:prstGeom prst="rect">
            <a:avLst/>
          </a:prstGeom>
          <a:noFill/>
        </p:spPr>
        <p:txBody>
          <a:bodyPr wrap="none" rtlCol="0">
            <a:spAutoFit/>
          </a:bodyPr>
          <a:lstStyle/>
          <a:p>
            <a:r>
              <a:rPr lang="zh-CN" sz="4800" b="1" dirty="0" smtClean="0">
                <a:solidFill>
                  <a:srgbClr val="124062"/>
                </a:solidFill>
                <a:latin typeface="Arial Black" panose="020B0A04020102020204" pitchFamily="34" charset="0"/>
                <a:ea typeface="创艺简细圆" pitchFamily="2" charset="-122"/>
                <a:cs typeface="Kartika" panose="02020503030404060203" pitchFamily="18" charset="0"/>
              </a:rPr>
              <a:t>递归</a:t>
            </a:r>
            <a:endParaRPr lang="zh-CN" sz="4800" b="1" dirty="0" smtClean="0">
              <a:solidFill>
                <a:srgbClr val="124062"/>
              </a:solidFill>
              <a:latin typeface="Arial Black" panose="020B0A04020102020204" pitchFamily="34" charset="0"/>
              <a:ea typeface="创艺简细圆" pitchFamily="2" charset="-122"/>
              <a:cs typeface="Kartika" panose="02020503030404060203" pitchFamily="18" charset="0"/>
            </a:endParaRPr>
          </a:p>
        </p:txBody>
      </p:sp>
      <p:sp>
        <p:nvSpPr>
          <p:cNvPr id="2" name="Text Box 1"/>
          <p:cNvSpPr txBox="1"/>
          <p:nvPr/>
        </p:nvSpPr>
        <p:spPr>
          <a:xfrm>
            <a:off x="574675" y="1843405"/>
            <a:ext cx="11252200" cy="1445260"/>
          </a:xfrm>
          <a:prstGeom prst="rect">
            <a:avLst/>
          </a:prstGeom>
          <a:noFill/>
        </p:spPr>
        <p:txBody>
          <a:bodyPr wrap="square" rtlCol="0">
            <a:spAutoFit/>
          </a:bodyPr>
          <a:p>
            <a:pPr fontAlgn="auto"/>
            <a:r>
              <a:rPr lang="zh-CN" sz="3200" b="1">
                <a:solidFill>
                  <a:schemeClr val="accent5"/>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sz="3200">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800" b="1">
              <a:latin typeface="微软雅黑" panose="020B0503020204020204" pitchFamily="34" charset="-122"/>
              <a:ea typeface="微软雅黑" panose="020B0503020204020204" pitchFamily="34" charset="-122"/>
              <a:cs typeface="微软雅黑" panose="020B0503020204020204" pitchFamily="34" charset="-122"/>
            </a:endParaRPr>
          </a:p>
          <a:p>
            <a:pPr fontAlgn="auto"/>
            <a:endParaRPr lang="zh-CN" altLang="en-US" sz="2800" b="1">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339090" y="1900555"/>
            <a:ext cx="5812155" cy="4356100"/>
          </a:xfrm>
          <a:prstGeom prst="rect">
            <a:avLst/>
          </a:prstGeom>
        </p:spPr>
      </p:pic>
      <p:pic>
        <p:nvPicPr>
          <p:cNvPr id="5" name="图片 4"/>
          <p:cNvPicPr>
            <a:picLocks noChangeAspect="1"/>
          </p:cNvPicPr>
          <p:nvPr/>
        </p:nvPicPr>
        <p:blipFill>
          <a:blip r:embed="rId2"/>
          <a:stretch>
            <a:fillRect/>
          </a:stretch>
        </p:blipFill>
        <p:spPr>
          <a:xfrm>
            <a:off x="6090285" y="1900555"/>
            <a:ext cx="5790565" cy="435673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连接符 22"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CxnSpPr/>
          <p:nvPr/>
        </p:nvCxnSpPr>
        <p:spPr>
          <a:xfrm flipH="1">
            <a:off x="338824" y="1319686"/>
            <a:ext cx="7200000" cy="0"/>
          </a:xfrm>
          <a:prstGeom prst="line">
            <a:avLst/>
          </a:prstGeom>
          <a:ln w="12700">
            <a:solidFill>
              <a:srgbClr val="53728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圆角矩形 26"/>
          <p:cNvSpPr/>
          <p:nvPr/>
        </p:nvSpPr>
        <p:spPr>
          <a:xfrm rot="2700000">
            <a:off x="1162000" y="216166"/>
            <a:ext cx="898359" cy="898359"/>
          </a:xfrm>
          <a:prstGeom prst="roundRect">
            <a:avLst>
              <a:gd name="adj" fmla="val 0"/>
            </a:avLst>
          </a:prstGeom>
          <a:solidFill>
            <a:srgbClr val="537285"/>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27"/>
          <p:cNvSpPr/>
          <p:nvPr/>
        </p:nvSpPr>
        <p:spPr>
          <a:xfrm rot="2700000">
            <a:off x="635353" y="216167"/>
            <a:ext cx="898359" cy="898359"/>
          </a:xfrm>
          <a:prstGeom prst="roundRect">
            <a:avLst>
              <a:gd name="adj" fmla="val 0"/>
            </a:avLst>
          </a:prstGeom>
          <a:solidFill>
            <a:srgbClr val="537285"/>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rot="2700000">
            <a:off x="898677" y="216166"/>
            <a:ext cx="898359" cy="898359"/>
          </a:xfrm>
          <a:prstGeom prst="roundRect">
            <a:avLst>
              <a:gd name="adj" fmla="val 0"/>
            </a:avLst>
          </a:prstGeom>
          <a:solidFill>
            <a:srgbClr val="124062"/>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CxnSpPr/>
          <p:nvPr/>
        </p:nvCxnSpPr>
        <p:spPr>
          <a:xfrm flipH="1">
            <a:off x="338824" y="1400648"/>
            <a:ext cx="7200000" cy="0"/>
          </a:xfrm>
          <a:prstGeom prst="line">
            <a:avLst/>
          </a:prstGeom>
          <a:ln w="38100">
            <a:solidFill>
              <a:srgbClr val="12406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文本框 43" descr="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
          <p:cNvSpPr txBox="1"/>
          <p:nvPr/>
        </p:nvSpPr>
        <p:spPr>
          <a:xfrm>
            <a:off x="2406490" y="249845"/>
            <a:ext cx="1407160" cy="829945"/>
          </a:xfrm>
          <a:prstGeom prst="rect">
            <a:avLst/>
          </a:prstGeom>
          <a:noFill/>
        </p:spPr>
        <p:txBody>
          <a:bodyPr wrap="none" rtlCol="0">
            <a:spAutoFit/>
          </a:bodyPr>
          <a:lstStyle/>
          <a:p>
            <a:r>
              <a:rPr lang="zh-CN" sz="4800" b="1" dirty="0" smtClean="0">
                <a:solidFill>
                  <a:srgbClr val="124062"/>
                </a:solidFill>
                <a:latin typeface="Arial Black" panose="020B0A04020102020204" pitchFamily="34" charset="0"/>
                <a:ea typeface="创艺简细圆" pitchFamily="2" charset="-122"/>
                <a:cs typeface="Kartika" panose="02020503030404060203" pitchFamily="18" charset="0"/>
              </a:rPr>
              <a:t>递归</a:t>
            </a:r>
            <a:endParaRPr lang="zh-CN" sz="4800" b="1" dirty="0" smtClean="0">
              <a:solidFill>
                <a:srgbClr val="124062"/>
              </a:solidFill>
              <a:latin typeface="Arial Black" panose="020B0A04020102020204" pitchFamily="34" charset="0"/>
              <a:ea typeface="创艺简细圆" pitchFamily="2" charset="-122"/>
              <a:cs typeface="Kartika" panose="02020503030404060203" pitchFamily="18" charset="0"/>
            </a:endParaRPr>
          </a:p>
        </p:txBody>
      </p:sp>
      <p:sp>
        <p:nvSpPr>
          <p:cNvPr id="2" name="Text Box 1"/>
          <p:cNvSpPr txBox="1"/>
          <p:nvPr/>
        </p:nvSpPr>
        <p:spPr>
          <a:xfrm>
            <a:off x="574675" y="1843405"/>
            <a:ext cx="11252200" cy="3969385"/>
          </a:xfrm>
          <a:prstGeom prst="rect">
            <a:avLst/>
          </a:prstGeom>
          <a:noFill/>
        </p:spPr>
        <p:txBody>
          <a:bodyPr wrap="square" rtlCol="0">
            <a:spAutoFit/>
          </a:bodyPr>
          <a:p>
            <a:pPr fontAlgn="auto"/>
            <a:r>
              <a:rPr lang="zh-CN" sz="3200" b="1">
                <a:solidFill>
                  <a:schemeClr val="accent5"/>
                </a:solidFill>
                <a:latin typeface="微软雅黑" panose="020B0503020204020204" pitchFamily="34" charset="-122"/>
                <a:ea typeface="微软雅黑" panose="020B0503020204020204" pitchFamily="34" charset="-122"/>
                <a:cs typeface="微软雅黑" panose="020B0503020204020204" pitchFamily="34" charset="-122"/>
              </a:rPr>
              <a:t>例题（</a:t>
            </a:r>
            <a:r>
              <a:rPr lang="en-US" altLang="zh-CN" sz="3200" b="1">
                <a:solidFill>
                  <a:schemeClr val="accent5"/>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3200" b="1">
                <a:solidFill>
                  <a:schemeClr val="accent5"/>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sz="3200">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二分查找：</a:t>
            </a:r>
            <a:endParaRPr lang="zh-CN" altLang="en-US" sz="2800" b="1">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（在排好序的数据中）</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zh-CN" altLang="en-US" sz="200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将目标值与中间的数据进行比较。</a:t>
            </a:r>
            <a:endParaRPr lang="zh-CN" altLang="en-US" sz="2800" b="1">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2.相同则查找成功，否则可以将查找范围缩小到上一步的一半，然后重复这个过程。</a:t>
            </a:r>
            <a:endParaRPr lang="zh-CN" altLang="en-US" sz="2800" b="1">
              <a:latin typeface="微软雅黑" panose="020B0503020204020204" pitchFamily="34" charset="-122"/>
              <a:ea typeface="微软雅黑" panose="020B0503020204020204" pitchFamily="34" charset="-122"/>
              <a:cs typeface="微软雅黑" panose="020B0503020204020204" pitchFamily="34" charset="-122"/>
            </a:endParaRPr>
          </a:p>
          <a:p>
            <a:pPr fontAlgn="auto"/>
            <a:endParaRPr lang="zh-CN" altLang="en-US" sz="2800" b="1">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zh-CN" sz="3200" b="1">
                <a:solidFill>
                  <a:schemeClr val="accent5"/>
                </a:solidFill>
                <a:latin typeface="微软雅黑" panose="020B0503020204020204" pitchFamily="34" charset="-122"/>
                <a:ea typeface="微软雅黑" panose="020B0503020204020204" pitchFamily="34" charset="-122"/>
                <a:cs typeface="微软雅黑" panose="020B0503020204020204" pitchFamily="34" charset="-122"/>
                <a:sym typeface="+mn-ea"/>
              </a:rPr>
              <a:t>例题（</a:t>
            </a:r>
            <a:r>
              <a:rPr lang="en-US" altLang="zh-CN" sz="3200" b="1">
                <a:solidFill>
                  <a:schemeClr val="accent5"/>
                </a:solidFill>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altLang="en-US" sz="3200" b="1">
                <a:solidFill>
                  <a:schemeClr val="accent5"/>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3200" b="1">
              <a:solidFill>
                <a:schemeClr val="accent5"/>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fontAlgn="auto"/>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快速排序</a:t>
            </a:r>
            <a:endParaRPr lang="zh-CN" altLang="en-US" sz="2800" b="1">
              <a:latin typeface="微软雅黑" panose="020B0503020204020204" pitchFamily="34" charset="-122"/>
              <a:ea typeface="微软雅黑" panose="020B0503020204020204" pitchFamily="34" charset="-122"/>
              <a:cs typeface="微软雅黑" panose="020B0503020204020204" pitchFamily="34" charset="-122"/>
            </a:endParaRPr>
          </a:p>
          <a:p>
            <a:pPr fontAlgn="auto"/>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800" b="1">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61702" y="284862"/>
            <a:ext cx="11887200" cy="615315"/>
            <a:chOff x="143922" y="622047"/>
            <a:chExt cx="11887200" cy="615315"/>
          </a:xfrm>
        </p:grpSpPr>
        <p:sp>
          <p:nvSpPr>
            <p:cNvPr id="18" name="MH_Entry_1"/>
            <p:cNvSpPr/>
            <p:nvPr>
              <p:custDataLst>
                <p:tags r:id="rId1"/>
              </p:custDataLst>
            </p:nvPr>
          </p:nvSpPr>
          <p:spPr>
            <a:xfrm>
              <a:off x="4539167" y="622047"/>
              <a:ext cx="2751619" cy="61531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algn="ctr" defTabSz="1146175" fontAlgn="base">
                <a:spcBef>
                  <a:spcPct val="0"/>
                </a:spcBef>
                <a:spcAft>
                  <a:spcPct val="0"/>
                </a:spcAft>
              </a:pPr>
              <a:r>
                <a:rPr lang="zh-CN" altLang="en-US" sz="4000" dirty="0">
                  <a:solidFill>
                    <a:schemeClr val="bg2">
                      <a:lumMod val="10000"/>
                    </a:schemeClr>
                  </a:solidFill>
                  <a:latin typeface="等线" panose="02010600030101010101" pitchFamily="2" charset="-122"/>
                  <a:ea typeface="等线" panose="02010600030101010101" pitchFamily="2" charset="-122"/>
                  <a:sym typeface="Arial" panose="020B0604020202020204" pitchFamily="34" charset="0"/>
                </a:rPr>
                <a:t>递归</a:t>
              </a:r>
              <a:endParaRPr lang="zh-CN" altLang="en-US" sz="4000" dirty="0">
                <a:solidFill>
                  <a:schemeClr val="bg2">
                    <a:lumMod val="10000"/>
                  </a:schemeClr>
                </a:solidFill>
                <a:latin typeface="等线" panose="02010600030101010101" pitchFamily="2" charset="-122"/>
                <a:ea typeface="等线" panose="02010600030101010101" pitchFamily="2" charset="-122"/>
                <a:sym typeface="Arial" panose="020B0604020202020204" pitchFamily="34" charset="0"/>
              </a:endParaRPr>
            </a:p>
          </p:txBody>
        </p:sp>
        <p:cxnSp>
          <p:nvCxnSpPr>
            <p:cNvPr id="19" name="直接连接符 3"/>
            <p:cNvCxnSpPr/>
            <p:nvPr/>
          </p:nvCxnSpPr>
          <p:spPr>
            <a:xfrm>
              <a:off x="143922" y="926390"/>
              <a:ext cx="4097867" cy="0"/>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cxnSp>
          <p:nvCxnSpPr>
            <p:cNvPr id="20" name="直接连接符 4"/>
            <p:cNvCxnSpPr/>
            <p:nvPr/>
          </p:nvCxnSpPr>
          <p:spPr>
            <a:xfrm>
              <a:off x="7658318" y="909703"/>
              <a:ext cx="4372804" cy="0"/>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grpSp>
      <p:sp>
        <p:nvSpPr>
          <p:cNvPr id="8" name="标题 1"/>
          <p:cNvSpPr txBox="1"/>
          <p:nvPr/>
        </p:nvSpPr>
        <p:spPr>
          <a:xfrm>
            <a:off x="838835" y="675640"/>
            <a:ext cx="10740390" cy="6189980"/>
          </a:xfrm>
          <a:prstGeom prst="rect">
            <a:avLst/>
          </a:prstGeom>
        </p:spPr>
        <p:txBody>
          <a:bodyPr>
            <a:normAutofit fontScale="25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9600" b="1" dirty="0">
                <a:solidFill>
                  <a:srgbClr val="FF0000"/>
                </a:solidFill>
              </a:rPr>
              <a:t> </a:t>
            </a:r>
            <a:r>
              <a:rPr lang="zh-CN" altLang="en-US" sz="9600" b="1" dirty="0">
                <a:solidFill>
                  <a:schemeClr val="accent2"/>
                </a:solidFill>
              </a:rPr>
              <a:t>使用递归要注意的</a:t>
            </a:r>
            <a:r>
              <a:rPr lang="en-US" altLang="zh-CN" sz="9600" b="1" dirty="0">
                <a:solidFill>
                  <a:schemeClr val="accent2"/>
                </a:solidFill>
              </a:rPr>
              <a:t>4</a:t>
            </a:r>
            <a:r>
              <a:rPr lang="zh-CN" altLang="en-US" sz="9600" b="1" dirty="0">
                <a:solidFill>
                  <a:schemeClr val="accent2"/>
                </a:solidFill>
              </a:rPr>
              <a:t>条基本法则:</a:t>
            </a:r>
            <a:endParaRPr lang="zh-CN" altLang="en-US" b="1" dirty="0"/>
          </a:p>
          <a:p>
            <a:pPr>
              <a:lnSpc>
                <a:spcPct val="150000"/>
              </a:lnSpc>
            </a:pPr>
            <a:r>
              <a:rPr lang="zh-CN" altLang="en-US" sz="7200" b="1" dirty="0"/>
              <a:t>1）基本情形：</a:t>
            </a:r>
            <a:r>
              <a:rPr lang="zh-CN" altLang="en-US" sz="7200" dirty="0"/>
              <a:t>必须总要有某些基准情形，它无需递归就能解出。</a:t>
            </a:r>
            <a:endParaRPr lang="zh-CN" altLang="en-US" sz="7200" b="1" dirty="0"/>
          </a:p>
          <a:p>
            <a:pPr>
              <a:lnSpc>
                <a:spcPct val="150000"/>
              </a:lnSpc>
            </a:pPr>
            <a:endParaRPr lang="zh-CN" altLang="en-US" sz="7200" b="1" dirty="0"/>
          </a:p>
          <a:p>
            <a:pPr>
              <a:lnSpc>
                <a:spcPct val="150000"/>
              </a:lnSpc>
            </a:pPr>
            <a:r>
              <a:rPr lang="zh-CN" altLang="en-US" sz="7200" b="1" dirty="0"/>
              <a:t>2）要有进展：</a:t>
            </a:r>
            <a:r>
              <a:rPr lang="zh-CN" altLang="en-US" sz="7200" dirty="0"/>
              <a:t>对于那些需要递归求解的情形，每一次递归调用都必须要使状态朝向一种基本情形推进。</a:t>
            </a:r>
            <a:endParaRPr lang="zh-CN" altLang="en-US" sz="7200" dirty="0"/>
          </a:p>
          <a:p>
            <a:pPr>
              <a:lnSpc>
                <a:spcPct val="150000"/>
              </a:lnSpc>
            </a:pPr>
            <a:endParaRPr lang="zh-CN" altLang="en-US" sz="7200" dirty="0"/>
          </a:p>
          <a:p>
            <a:pPr>
              <a:lnSpc>
                <a:spcPct val="150000"/>
              </a:lnSpc>
            </a:pPr>
            <a:r>
              <a:rPr lang="en-US" altLang="zh-CN" sz="9600" b="1" u="sng" dirty="0"/>
              <a:t>3</a:t>
            </a:r>
            <a:r>
              <a:rPr lang="zh-CN" altLang="en-US" sz="9600" b="1" u="sng" dirty="0"/>
              <a:t>）设计法则：</a:t>
            </a:r>
            <a:r>
              <a:rPr lang="zh-CN" altLang="en-US" sz="9600" u="sng" dirty="0"/>
              <a:t>假设所有的递归调用都能运行。</a:t>
            </a:r>
            <a:endParaRPr lang="zh-CN" altLang="en-US" sz="9600" b="1" dirty="0"/>
          </a:p>
          <a:p>
            <a:pPr>
              <a:lnSpc>
                <a:spcPct val="150000"/>
              </a:lnSpc>
            </a:pPr>
            <a:endParaRPr lang="zh-CN" altLang="en-US" sz="9600" b="1" dirty="0"/>
          </a:p>
          <a:p>
            <a:pPr>
              <a:lnSpc>
                <a:spcPct val="150000"/>
              </a:lnSpc>
            </a:pPr>
            <a:r>
              <a:rPr lang="en-US" altLang="zh-CN" sz="9600" b="1" u="sng" dirty="0"/>
              <a:t>4</a:t>
            </a:r>
            <a:r>
              <a:rPr lang="zh-CN" altLang="en-US" sz="9600" b="1" u="sng" dirty="0"/>
              <a:t>） 合成效益法则：</a:t>
            </a:r>
            <a:r>
              <a:rPr lang="zh-CN" altLang="en-US" sz="9600" u="sng" dirty="0"/>
              <a:t>在求解一个问题的同一实例时，切勿在不同的递归调用中做重复性的工作。</a:t>
            </a:r>
            <a:endParaRPr lang="zh-CN" altLang="en-US" sz="7200" u="sng" dirty="0"/>
          </a:p>
          <a:p>
            <a:pPr>
              <a:lnSpc>
                <a:spcPct val="150000"/>
              </a:lnSpc>
            </a:pPr>
            <a:r>
              <a:rPr lang="zh-CN" altLang="en-US" sz="7200" b="1" u="sng" dirty="0">
                <a:solidFill>
                  <a:schemeClr val="accent1"/>
                </a:solidFill>
              </a:rPr>
              <a:t> </a:t>
            </a:r>
            <a:endParaRPr lang="zh-CN" altLang="en-US" sz="7200" b="1" u="sng" dirty="0">
              <a:solidFill>
                <a:schemeClr val="accent1"/>
              </a:solidFill>
            </a:endParaRPr>
          </a:p>
          <a:p>
            <a:pPr>
              <a:lnSpc>
                <a:spcPct val="150000"/>
              </a:lnSpc>
            </a:pPr>
            <a:r>
              <a:rPr lang="zh-CN" altLang="en-US" sz="9600" b="1" u="sng" dirty="0">
                <a:solidFill>
                  <a:schemeClr val="accent1"/>
                </a:solidFill>
              </a:rPr>
              <a:t>      记忆化搜索</a:t>
            </a:r>
            <a:endParaRPr lang="zh-CN" altLang="en-US" sz="2400" b="1" dirty="0"/>
          </a:p>
          <a:p>
            <a:pPr>
              <a:lnSpc>
                <a:spcPct val="150000"/>
              </a:lnSpc>
            </a:pPr>
            <a:r>
              <a:rPr lang="zh-CN" altLang="en-US" sz="2400" b="1" dirty="0"/>
              <a:t> </a:t>
            </a:r>
            <a:endParaRPr lang="zh-CN" altLang="en-US" sz="2400" b="1" dirty="0">
              <a:solidFill>
                <a:schemeClr val="accen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61702" y="284862"/>
            <a:ext cx="11887200" cy="615315"/>
            <a:chOff x="143922" y="622047"/>
            <a:chExt cx="11887200" cy="615315"/>
          </a:xfrm>
        </p:grpSpPr>
        <p:sp>
          <p:nvSpPr>
            <p:cNvPr id="18" name="MH_Entry_1"/>
            <p:cNvSpPr/>
            <p:nvPr>
              <p:custDataLst>
                <p:tags r:id="rId1"/>
              </p:custDataLst>
            </p:nvPr>
          </p:nvSpPr>
          <p:spPr>
            <a:xfrm>
              <a:off x="4539167" y="622047"/>
              <a:ext cx="2751619" cy="61531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algn="ctr" defTabSz="1146175" fontAlgn="base">
                <a:spcBef>
                  <a:spcPct val="0"/>
                </a:spcBef>
                <a:spcAft>
                  <a:spcPct val="0"/>
                </a:spcAft>
              </a:pPr>
              <a:r>
                <a:rPr lang="zh-CN" altLang="en-US" sz="4000" dirty="0">
                  <a:solidFill>
                    <a:schemeClr val="bg2">
                      <a:lumMod val="10000"/>
                    </a:schemeClr>
                  </a:solidFill>
                  <a:latin typeface="等线" panose="02010600030101010101" pitchFamily="2" charset="-122"/>
                  <a:ea typeface="等线" panose="02010600030101010101" pitchFamily="2" charset="-122"/>
                  <a:sym typeface="Arial" panose="020B0604020202020204" pitchFamily="34" charset="0"/>
                </a:rPr>
                <a:t>记忆化搜索</a:t>
              </a:r>
              <a:endParaRPr lang="zh-CN" altLang="en-US" sz="4000" dirty="0">
                <a:solidFill>
                  <a:schemeClr val="bg2">
                    <a:lumMod val="10000"/>
                  </a:schemeClr>
                </a:solidFill>
                <a:latin typeface="等线" panose="02010600030101010101" pitchFamily="2" charset="-122"/>
                <a:ea typeface="等线" panose="02010600030101010101" pitchFamily="2" charset="-122"/>
                <a:sym typeface="Arial" panose="020B0604020202020204" pitchFamily="34" charset="0"/>
              </a:endParaRPr>
            </a:p>
          </p:txBody>
        </p:sp>
        <p:cxnSp>
          <p:nvCxnSpPr>
            <p:cNvPr id="19" name="直接连接符 3"/>
            <p:cNvCxnSpPr/>
            <p:nvPr/>
          </p:nvCxnSpPr>
          <p:spPr>
            <a:xfrm>
              <a:off x="143922" y="926390"/>
              <a:ext cx="4097867" cy="0"/>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cxnSp>
          <p:nvCxnSpPr>
            <p:cNvPr id="20" name="直接连接符 4"/>
            <p:cNvCxnSpPr/>
            <p:nvPr/>
          </p:nvCxnSpPr>
          <p:spPr>
            <a:xfrm>
              <a:off x="7658318" y="909703"/>
              <a:ext cx="4372804" cy="0"/>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grpSp>
      <p:sp>
        <p:nvSpPr>
          <p:cNvPr id="8" name="标题 1"/>
          <p:cNvSpPr txBox="1"/>
          <p:nvPr/>
        </p:nvSpPr>
        <p:spPr>
          <a:xfrm>
            <a:off x="838835" y="675640"/>
            <a:ext cx="10514330" cy="522732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2400" b="1" dirty="0">
                <a:solidFill>
                  <a:schemeClr val="accent1"/>
                </a:solidFill>
              </a:rPr>
              <a:t>                                                                                                       </a:t>
            </a:r>
            <a:r>
              <a:rPr lang="zh-CN" altLang="en-US" sz="2400" b="1" dirty="0"/>
              <a:t>  fib(5)</a:t>
            </a:r>
            <a:endParaRPr lang="zh-CN" altLang="en-US" sz="2400" b="1" dirty="0"/>
          </a:p>
          <a:p>
            <a:pPr>
              <a:lnSpc>
                <a:spcPct val="150000"/>
              </a:lnSpc>
            </a:pPr>
            <a:r>
              <a:rPr lang="zh-CN" altLang="en-US" sz="2400" b="1" dirty="0"/>
              <a:t>                                                                                              </a:t>
            </a:r>
            <a:r>
              <a:rPr lang="en-US" altLang="zh-CN" sz="2400" b="1" dirty="0"/>
              <a:t>fib(4)     +</a:t>
            </a:r>
            <a:r>
              <a:rPr lang="en-US" altLang="zh-CN" sz="2400" b="1" dirty="0">
                <a:solidFill>
                  <a:schemeClr val="accent1"/>
                </a:solidFill>
              </a:rPr>
              <a:t>      fib(3)</a:t>
            </a:r>
            <a:endParaRPr lang="en-US" altLang="zh-CN" sz="2400" b="1" dirty="0">
              <a:solidFill>
                <a:schemeClr val="accent1"/>
              </a:solidFill>
            </a:endParaRPr>
          </a:p>
          <a:p>
            <a:pPr>
              <a:lnSpc>
                <a:spcPct val="150000"/>
              </a:lnSpc>
            </a:pPr>
            <a:r>
              <a:rPr lang="en-US" altLang="zh-CN" sz="2400" b="1" dirty="0"/>
              <a:t>                                                                       </a:t>
            </a:r>
            <a:r>
              <a:rPr lang="zh-CN" altLang="en-US" sz="2400" b="1" dirty="0"/>
              <a:t>            </a:t>
            </a:r>
            <a:r>
              <a:rPr lang="en-US" altLang="zh-CN" sz="2400" b="1" dirty="0"/>
              <a:t>fib(3) + </a:t>
            </a:r>
            <a:r>
              <a:rPr lang="en-US" altLang="zh-CN" sz="2400" b="1" dirty="0">
                <a:solidFill>
                  <a:schemeClr val="accent1"/>
                </a:solidFill>
                <a:sym typeface="+mn-ea"/>
              </a:rPr>
              <a:t>fib(2) </a:t>
            </a:r>
            <a:r>
              <a:rPr lang="zh-CN" altLang="en-US" sz="2400" b="1" dirty="0"/>
              <a:t>     </a:t>
            </a:r>
            <a:r>
              <a:rPr lang="en-US" altLang="zh-CN" sz="2400" b="1" dirty="0">
                <a:solidFill>
                  <a:schemeClr val="accent1"/>
                </a:solidFill>
              </a:rPr>
              <a:t>  fib(2) </a:t>
            </a:r>
            <a:r>
              <a:rPr lang="en-US" altLang="zh-CN" sz="2400" b="1" dirty="0"/>
              <a:t>+</a:t>
            </a:r>
            <a:r>
              <a:rPr lang="en-US" altLang="zh-CN" sz="2400" b="1" dirty="0">
                <a:solidFill>
                  <a:schemeClr val="accent1"/>
                </a:solidFill>
              </a:rPr>
              <a:t> fib(1)</a:t>
            </a:r>
            <a:endParaRPr lang="en-US" altLang="zh-CN" sz="2400" b="1" dirty="0"/>
          </a:p>
          <a:p>
            <a:pPr>
              <a:lnSpc>
                <a:spcPct val="150000"/>
              </a:lnSpc>
            </a:pPr>
            <a:r>
              <a:rPr lang="en-US" altLang="zh-CN" sz="2400" b="1" dirty="0">
                <a:solidFill>
                  <a:schemeClr val="accent1"/>
                </a:solidFill>
              </a:rPr>
              <a:t>                                                                         </a:t>
            </a:r>
            <a:r>
              <a:rPr lang="en-US" altLang="zh-CN" sz="2400" b="1" dirty="0">
                <a:sym typeface="+mn-ea"/>
              </a:rPr>
              <a:t>fib(2)</a:t>
            </a:r>
            <a:r>
              <a:rPr lang="en-US" altLang="zh-CN" sz="2400" b="1" dirty="0">
                <a:solidFill>
                  <a:schemeClr val="accent1"/>
                </a:solidFill>
              </a:rPr>
              <a:t> </a:t>
            </a:r>
            <a:r>
              <a:rPr lang="en-US" altLang="zh-CN" sz="2400" b="1" dirty="0"/>
              <a:t>+</a:t>
            </a:r>
            <a:r>
              <a:rPr lang="en-US" altLang="zh-CN" sz="2400" b="1" dirty="0">
                <a:solidFill>
                  <a:schemeClr val="accent1"/>
                </a:solidFill>
              </a:rPr>
              <a:t> </a:t>
            </a:r>
            <a:r>
              <a:rPr lang="zh-CN" altLang="en-US" sz="2400" b="1" dirty="0"/>
              <a:t>fib(1)</a:t>
            </a:r>
            <a:endParaRPr lang="zh-CN" altLang="en-US" sz="2400" b="1" dirty="0"/>
          </a:p>
          <a:p>
            <a:pPr>
              <a:lnSpc>
                <a:spcPct val="150000"/>
              </a:lnSpc>
            </a:pPr>
            <a:r>
              <a:rPr lang="zh-CN" altLang="en-US" sz="2400" b="1" dirty="0"/>
              <a:t>                                                                         </a:t>
            </a:r>
            <a:endParaRPr lang="zh-CN" altLang="en-US" sz="2400" b="1" dirty="0"/>
          </a:p>
        </p:txBody>
      </p:sp>
      <p:sp>
        <p:nvSpPr>
          <p:cNvPr id="11" name="标题 1"/>
          <p:cNvSpPr txBox="1"/>
          <p:nvPr/>
        </p:nvSpPr>
        <p:spPr>
          <a:xfrm>
            <a:off x="838835" y="900430"/>
            <a:ext cx="4902835" cy="4221480"/>
          </a:xfrm>
          <a:prstGeom prst="rect">
            <a:avLst/>
          </a:prstGeom>
          <a:solidFill>
            <a:schemeClr val="accent2">
              <a:lumMod val="40000"/>
              <a:lumOff val="60000"/>
            </a:schemeClr>
          </a:solidFill>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50000"/>
              </a:lnSpc>
            </a:pPr>
            <a:r>
              <a:rPr lang="zh-CN" altLang="en-US" sz="2000" b="1" dirty="0">
                <a:solidFill>
                  <a:schemeClr val="accent5"/>
                </a:solidFill>
              </a:rPr>
              <a:t>int fib(int n)</a:t>
            </a:r>
            <a:endParaRPr lang="zh-CN" altLang="en-US" sz="2000" b="1" dirty="0">
              <a:solidFill>
                <a:schemeClr val="accent5"/>
              </a:solidFill>
            </a:endParaRPr>
          </a:p>
          <a:p>
            <a:pPr>
              <a:lnSpc>
                <a:spcPct val="150000"/>
              </a:lnSpc>
            </a:pPr>
            <a:r>
              <a:rPr lang="zh-CN" altLang="en-US" sz="2000" b="1" dirty="0">
                <a:solidFill>
                  <a:schemeClr val="accent5"/>
                </a:solidFill>
              </a:rPr>
              <a:t>{</a:t>
            </a:r>
            <a:endParaRPr lang="zh-CN" altLang="en-US" sz="2000" b="1" dirty="0">
              <a:solidFill>
                <a:schemeClr val="accent5"/>
              </a:solidFill>
            </a:endParaRPr>
          </a:p>
          <a:p>
            <a:pPr>
              <a:lnSpc>
                <a:spcPct val="150000"/>
              </a:lnSpc>
            </a:pPr>
            <a:r>
              <a:rPr lang="zh-CN" altLang="en-US" sz="2000" b="1" dirty="0">
                <a:solidFill>
                  <a:schemeClr val="accent5"/>
                </a:solidFill>
              </a:rPr>
              <a:t>      if(</a:t>
            </a:r>
            <a:r>
              <a:rPr lang="en-US" altLang="zh-CN" sz="2000" b="1" dirty="0">
                <a:solidFill>
                  <a:schemeClr val="accent5"/>
                </a:solidFill>
              </a:rPr>
              <a:t>1</a:t>
            </a:r>
            <a:r>
              <a:rPr lang="zh-CN" altLang="en-US" sz="2000" b="1" dirty="0">
                <a:solidFill>
                  <a:schemeClr val="accent5"/>
                </a:solidFill>
              </a:rPr>
              <a:t> == n)</a:t>
            </a:r>
            <a:endParaRPr lang="zh-CN" altLang="en-US" sz="2000" b="1" dirty="0">
              <a:solidFill>
                <a:schemeClr val="accent5"/>
              </a:solidFill>
            </a:endParaRPr>
          </a:p>
          <a:p>
            <a:pPr>
              <a:lnSpc>
                <a:spcPct val="150000"/>
              </a:lnSpc>
            </a:pPr>
            <a:r>
              <a:rPr lang="zh-CN" altLang="en-US" sz="2000" b="1" dirty="0">
                <a:solidFill>
                  <a:schemeClr val="accent5"/>
                </a:solidFill>
              </a:rPr>
              <a:t>          return </a:t>
            </a:r>
            <a:r>
              <a:rPr lang="en-US" altLang="zh-CN" sz="2000" b="1" dirty="0">
                <a:solidFill>
                  <a:schemeClr val="accent5"/>
                </a:solidFill>
              </a:rPr>
              <a:t>1</a:t>
            </a:r>
            <a:r>
              <a:rPr lang="zh-CN" altLang="en-US" sz="2000" b="1" dirty="0">
                <a:solidFill>
                  <a:schemeClr val="accent5"/>
                </a:solidFill>
              </a:rPr>
              <a:t>;</a:t>
            </a:r>
            <a:endParaRPr lang="zh-CN" altLang="en-US" sz="2000" b="1" dirty="0">
              <a:solidFill>
                <a:schemeClr val="accent5"/>
              </a:solidFill>
            </a:endParaRPr>
          </a:p>
          <a:p>
            <a:pPr>
              <a:lnSpc>
                <a:spcPct val="150000"/>
              </a:lnSpc>
            </a:pPr>
            <a:r>
              <a:rPr lang="zh-CN" altLang="en-US" sz="2000" b="1" dirty="0">
                <a:solidFill>
                  <a:schemeClr val="accent5"/>
                </a:solidFill>
              </a:rPr>
              <a:t>      if(</a:t>
            </a:r>
            <a:r>
              <a:rPr lang="en-US" altLang="zh-CN" sz="2000" b="1" dirty="0">
                <a:solidFill>
                  <a:schemeClr val="accent5"/>
                </a:solidFill>
              </a:rPr>
              <a:t>2</a:t>
            </a:r>
            <a:r>
              <a:rPr lang="zh-CN" altLang="en-US" sz="2000" b="1" dirty="0">
                <a:solidFill>
                  <a:schemeClr val="accent5"/>
                </a:solidFill>
              </a:rPr>
              <a:t> == n)</a:t>
            </a:r>
            <a:endParaRPr lang="zh-CN" altLang="en-US" sz="2000" b="1" dirty="0">
              <a:solidFill>
                <a:schemeClr val="accent5"/>
              </a:solidFill>
            </a:endParaRPr>
          </a:p>
          <a:p>
            <a:pPr>
              <a:lnSpc>
                <a:spcPct val="150000"/>
              </a:lnSpc>
            </a:pPr>
            <a:r>
              <a:rPr lang="zh-CN" altLang="en-US" sz="2000" b="1" dirty="0">
                <a:solidFill>
                  <a:schemeClr val="accent5"/>
                </a:solidFill>
              </a:rPr>
              <a:t>          return 1;</a:t>
            </a:r>
            <a:endParaRPr lang="zh-CN" altLang="en-US" sz="2000" b="1" dirty="0">
              <a:solidFill>
                <a:schemeClr val="accent5"/>
              </a:solidFill>
            </a:endParaRPr>
          </a:p>
          <a:p>
            <a:pPr>
              <a:lnSpc>
                <a:spcPct val="150000"/>
              </a:lnSpc>
            </a:pPr>
            <a:r>
              <a:rPr lang="zh-CN" altLang="en-US" sz="2000" b="1" dirty="0">
                <a:solidFill>
                  <a:schemeClr val="accent5"/>
                </a:solidFill>
              </a:rPr>
              <a:t>      if(n &gt; </a:t>
            </a:r>
            <a:r>
              <a:rPr lang="en-US" altLang="zh-CN" sz="2000" b="1" dirty="0">
                <a:solidFill>
                  <a:schemeClr val="accent5"/>
                </a:solidFill>
              </a:rPr>
              <a:t>2</a:t>
            </a:r>
            <a:r>
              <a:rPr lang="zh-CN" altLang="en-US" sz="2000" b="1" dirty="0">
                <a:solidFill>
                  <a:schemeClr val="accent5"/>
                </a:solidFill>
              </a:rPr>
              <a:t>)</a:t>
            </a:r>
            <a:endParaRPr lang="zh-CN" altLang="en-US" sz="2000" b="1" dirty="0">
              <a:solidFill>
                <a:schemeClr val="accent5"/>
              </a:solidFill>
            </a:endParaRPr>
          </a:p>
          <a:p>
            <a:pPr>
              <a:lnSpc>
                <a:spcPct val="150000"/>
              </a:lnSpc>
            </a:pPr>
            <a:r>
              <a:rPr lang="zh-CN" altLang="en-US" sz="2000" b="1" dirty="0">
                <a:solidFill>
                  <a:schemeClr val="accent5"/>
                </a:solidFill>
              </a:rPr>
              <a:t>          return fib(n-1)+fib(n-2);</a:t>
            </a:r>
            <a:endParaRPr lang="zh-CN" altLang="en-US" sz="2000" b="1" dirty="0">
              <a:solidFill>
                <a:schemeClr val="accent5"/>
              </a:solidFill>
            </a:endParaRPr>
          </a:p>
          <a:p>
            <a:pPr>
              <a:lnSpc>
                <a:spcPct val="150000"/>
              </a:lnSpc>
            </a:pPr>
            <a:r>
              <a:rPr lang="zh-CN" altLang="en-US" sz="2000" b="1" dirty="0">
                <a:solidFill>
                  <a:schemeClr val="accent5"/>
                </a:solidFill>
              </a:rPr>
              <a:t>}</a:t>
            </a:r>
            <a:endParaRPr lang="zh-CN" altLang="en-US" sz="2000" b="1" dirty="0">
              <a:solidFill>
                <a:schemeClr val="accent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61702" y="284862"/>
            <a:ext cx="11887200" cy="615315"/>
            <a:chOff x="143922" y="622047"/>
            <a:chExt cx="11887200" cy="615315"/>
          </a:xfrm>
        </p:grpSpPr>
        <p:sp>
          <p:nvSpPr>
            <p:cNvPr id="18" name="MH_Entry_1"/>
            <p:cNvSpPr/>
            <p:nvPr>
              <p:custDataLst>
                <p:tags r:id="rId1"/>
              </p:custDataLst>
            </p:nvPr>
          </p:nvSpPr>
          <p:spPr>
            <a:xfrm>
              <a:off x="4539167" y="622047"/>
              <a:ext cx="2751619" cy="61531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algn="ctr" defTabSz="1146175" fontAlgn="base">
                <a:spcBef>
                  <a:spcPct val="0"/>
                </a:spcBef>
                <a:spcAft>
                  <a:spcPct val="0"/>
                </a:spcAft>
              </a:pPr>
              <a:r>
                <a:rPr lang="zh-CN" altLang="en-US" sz="4000" dirty="0">
                  <a:solidFill>
                    <a:schemeClr val="bg2">
                      <a:lumMod val="10000"/>
                    </a:schemeClr>
                  </a:solidFill>
                  <a:latin typeface="等线" panose="02010600030101010101" pitchFamily="2" charset="-122"/>
                  <a:ea typeface="等线" panose="02010600030101010101" pitchFamily="2" charset="-122"/>
                  <a:sym typeface="Arial" panose="020B0604020202020204" pitchFamily="34" charset="0"/>
                </a:rPr>
                <a:t>记忆化搜索</a:t>
              </a:r>
              <a:endParaRPr lang="zh-CN" altLang="en-US" sz="4000" dirty="0">
                <a:solidFill>
                  <a:schemeClr val="bg2">
                    <a:lumMod val="10000"/>
                  </a:schemeClr>
                </a:solidFill>
                <a:latin typeface="等线" panose="02010600030101010101" pitchFamily="2" charset="-122"/>
                <a:ea typeface="等线" panose="02010600030101010101" pitchFamily="2" charset="-122"/>
                <a:sym typeface="Arial" panose="020B0604020202020204" pitchFamily="34" charset="0"/>
              </a:endParaRPr>
            </a:p>
          </p:txBody>
        </p:sp>
        <p:cxnSp>
          <p:nvCxnSpPr>
            <p:cNvPr id="19" name="直接连接符 3"/>
            <p:cNvCxnSpPr/>
            <p:nvPr/>
          </p:nvCxnSpPr>
          <p:spPr>
            <a:xfrm>
              <a:off x="143922" y="926390"/>
              <a:ext cx="4097867" cy="0"/>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cxnSp>
          <p:nvCxnSpPr>
            <p:cNvPr id="20" name="直接连接符 4"/>
            <p:cNvCxnSpPr/>
            <p:nvPr/>
          </p:nvCxnSpPr>
          <p:spPr>
            <a:xfrm>
              <a:off x="7658318" y="909703"/>
              <a:ext cx="4372804" cy="0"/>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grpSp>
      <p:sp>
        <p:nvSpPr>
          <p:cNvPr id="8" name="标题 1"/>
          <p:cNvSpPr txBox="1"/>
          <p:nvPr/>
        </p:nvSpPr>
        <p:spPr>
          <a:xfrm>
            <a:off x="1716405" y="1176020"/>
            <a:ext cx="10514330" cy="522732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2400" b="1" dirty="0">
                <a:sym typeface="+mn-ea"/>
              </a:rPr>
              <a:t>                                                                                                          </a:t>
            </a:r>
            <a:r>
              <a:rPr lang="en-US" altLang="zh-CN" sz="2400" b="1" dirty="0">
                <a:sym typeface="+mn-ea"/>
              </a:rPr>
              <a:t>fib(5)</a:t>
            </a:r>
            <a:endParaRPr lang="zh-CN" altLang="en-US" sz="2400" b="1" dirty="0"/>
          </a:p>
          <a:p>
            <a:pPr>
              <a:lnSpc>
                <a:spcPct val="150000"/>
              </a:lnSpc>
            </a:pPr>
            <a:r>
              <a:rPr lang="zh-CN" altLang="en-US" sz="2400" b="1" dirty="0">
                <a:sym typeface="+mn-ea"/>
              </a:rPr>
              <a:t>                                                                                            </a:t>
            </a:r>
            <a:r>
              <a:rPr lang="en-US" altLang="zh-CN" sz="2400" b="1" dirty="0">
                <a:sym typeface="+mn-ea"/>
              </a:rPr>
              <a:t>fib(4)       +</a:t>
            </a:r>
            <a:r>
              <a:rPr lang="en-US" altLang="zh-CN" sz="2400" b="1" dirty="0">
                <a:solidFill>
                  <a:schemeClr val="accent1"/>
                </a:solidFill>
                <a:sym typeface="+mn-ea"/>
              </a:rPr>
              <a:t>          FIB[3]</a:t>
            </a:r>
            <a:r>
              <a:rPr lang="en-US" altLang="zh-CN" sz="2400" b="1" dirty="0">
                <a:sym typeface="+mn-ea"/>
              </a:rPr>
              <a:t>                                                                       </a:t>
            </a:r>
            <a:r>
              <a:rPr lang="zh-CN" altLang="en-US" sz="2400" b="1" dirty="0">
                <a:sym typeface="+mn-ea"/>
              </a:rPr>
              <a:t>                                       </a:t>
            </a:r>
            <a:r>
              <a:rPr lang="en-US" altLang="zh-CN" sz="2400" b="1" dirty="0">
                <a:sym typeface="+mn-ea"/>
              </a:rPr>
              <a:t>						    fib(3)   +   </a:t>
            </a:r>
            <a:r>
              <a:rPr lang="en-US" altLang="zh-CN" sz="2400" b="1" dirty="0">
                <a:solidFill>
                  <a:schemeClr val="accent1"/>
                </a:solidFill>
                <a:sym typeface="+mn-ea"/>
              </a:rPr>
              <a:t>FIB[2] </a:t>
            </a:r>
            <a:r>
              <a:rPr lang="zh-CN" altLang="en-US" sz="2400" b="1" dirty="0">
                <a:sym typeface="+mn-ea"/>
              </a:rPr>
              <a:t>     </a:t>
            </a:r>
            <a:r>
              <a:rPr lang="en-US" altLang="zh-CN" sz="2400" b="1" dirty="0">
                <a:solidFill>
                  <a:schemeClr val="accent1"/>
                </a:solidFill>
                <a:sym typeface="+mn-ea"/>
              </a:rPr>
              <a:t> </a:t>
            </a:r>
            <a:r>
              <a:rPr lang="en-US" altLang="zh-CN" sz="2400" b="1" dirty="0">
                <a:solidFill>
                  <a:schemeClr val="accent1"/>
                </a:solidFill>
                <a:sym typeface="+mn-ea"/>
              </a:rPr>
              <a:t>                                                                                               					         </a:t>
            </a:r>
            <a:r>
              <a:rPr lang="en-US" altLang="zh-CN" sz="2400" b="1" dirty="0">
                <a:sym typeface="+mn-ea"/>
              </a:rPr>
              <a:t>fib(2)</a:t>
            </a:r>
            <a:r>
              <a:rPr lang="en-US" altLang="zh-CN" sz="2400" b="1" dirty="0">
                <a:solidFill>
                  <a:schemeClr val="accent1"/>
                </a:solidFill>
                <a:sym typeface="+mn-ea"/>
              </a:rPr>
              <a:t> +  </a:t>
            </a:r>
            <a:r>
              <a:rPr lang="zh-CN" altLang="en-US" sz="2400" b="1" dirty="0">
                <a:sym typeface="+mn-ea"/>
              </a:rPr>
              <a:t>fib(1)</a:t>
            </a:r>
            <a:endParaRPr lang="zh-CN" altLang="en-US" sz="2400" b="1" dirty="0"/>
          </a:p>
        </p:txBody>
      </p:sp>
      <p:sp>
        <p:nvSpPr>
          <p:cNvPr id="11" name="标题 1"/>
          <p:cNvSpPr txBox="1"/>
          <p:nvPr/>
        </p:nvSpPr>
        <p:spPr>
          <a:xfrm>
            <a:off x="702310" y="911225"/>
            <a:ext cx="5890260" cy="5757545"/>
          </a:xfrm>
          <a:prstGeom prst="rect">
            <a:avLst/>
          </a:prstGeom>
          <a:solidFill>
            <a:schemeClr val="accent2">
              <a:lumMod val="40000"/>
              <a:lumOff val="60000"/>
            </a:schemeClr>
          </a:solidFill>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50000"/>
              </a:lnSpc>
            </a:pPr>
            <a:r>
              <a:rPr lang="en-US" altLang="zh-CN" sz="2000" b="1" dirty="0">
                <a:solidFill>
                  <a:schemeClr val="accent5"/>
                </a:solidFill>
              </a:rPr>
              <a:t>int FIB[30]={0};</a:t>
            </a:r>
            <a:endParaRPr lang="zh-CN" altLang="en-US" sz="2000" b="1" dirty="0">
              <a:solidFill>
                <a:schemeClr val="accent5"/>
              </a:solidFill>
            </a:endParaRPr>
          </a:p>
          <a:p>
            <a:pPr>
              <a:lnSpc>
                <a:spcPct val="150000"/>
              </a:lnSpc>
            </a:pPr>
            <a:r>
              <a:rPr lang="zh-CN" altLang="en-US" sz="2000" b="1" dirty="0">
                <a:solidFill>
                  <a:schemeClr val="accent5"/>
                </a:solidFill>
              </a:rPr>
              <a:t>int fib(int n)</a:t>
            </a:r>
            <a:endParaRPr lang="zh-CN" altLang="en-US" sz="2000" b="1" dirty="0">
              <a:solidFill>
                <a:schemeClr val="accent5"/>
              </a:solidFill>
            </a:endParaRPr>
          </a:p>
          <a:p>
            <a:pPr>
              <a:lnSpc>
                <a:spcPct val="150000"/>
              </a:lnSpc>
            </a:pPr>
            <a:r>
              <a:rPr lang="zh-CN" altLang="en-US" sz="2000" b="1" dirty="0">
                <a:solidFill>
                  <a:schemeClr val="accent5"/>
                </a:solidFill>
              </a:rPr>
              <a:t>{</a:t>
            </a:r>
            <a:endParaRPr lang="zh-CN" altLang="en-US" sz="2000" b="1" dirty="0">
              <a:solidFill>
                <a:schemeClr val="accent5"/>
              </a:solidFill>
            </a:endParaRPr>
          </a:p>
          <a:p>
            <a:pPr>
              <a:lnSpc>
                <a:spcPct val="150000"/>
              </a:lnSpc>
            </a:pPr>
            <a:r>
              <a:rPr lang="zh-CN" altLang="en-US" sz="2000" b="1" dirty="0">
                <a:solidFill>
                  <a:schemeClr val="accent5"/>
                </a:solidFill>
              </a:rPr>
              <a:t>     </a:t>
            </a:r>
            <a:r>
              <a:rPr lang="en-US" altLang="zh-CN" sz="2000" b="1" dirty="0">
                <a:solidFill>
                  <a:schemeClr val="accent5"/>
                </a:solidFill>
              </a:rPr>
              <a:t>if(FIB[n]&gt;0)</a:t>
            </a:r>
            <a:endParaRPr lang="en-US" altLang="zh-CN" sz="2000" b="1" dirty="0">
              <a:solidFill>
                <a:schemeClr val="accent5"/>
              </a:solidFill>
            </a:endParaRPr>
          </a:p>
          <a:p>
            <a:pPr>
              <a:lnSpc>
                <a:spcPct val="150000"/>
              </a:lnSpc>
            </a:pPr>
            <a:r>
              <a:rPr lang="en-US" altLang="zh-CN" sz="2000" b="1" dirty="0">
                <a:solidFill>
                  <a:schemeClr val="accent5"/>
                </a:solidFill>
              </a:rPr>
              <a:t>         	 return FIB[n];</a:t>
            </a:r>
            <a:endParaRPr lang="zh-CN" altLang="en-US" sz="2000" b="1" dirty="0">
              <a:solidFill>
                <a:schemeClr val="accent5"/>
              </a:solidFill>
            </a:endParaRPr>
          </a:p>
          <a:p>
            <a:pPr>
              <a:lnSpc>
                <a:spcPct val="150000"/>
              </a:lnSpc>
            </a:pPr>
            <a:r>
              <a:rPr lang="zh-CN" altLang="en-US" sz="2000" b="1" dirty="0">
                <a:solidFill>
                  <a:schemeClr val="accent5"/>
                </a:solidFill>
              </a:rPr>
              <a:t>      if(</a:t>
            </a:r>
            <a:r>
              <a:rPr lang="en-US" altLang="zh-CN" sz="2000" b="1" dirty="0">
                <a:solidFill>
                  <a:schemeClr val="accent5"/>
                </a:solidFill>
              </a:rPr>
              <a:t>1</a:t>
            </a:r>
            <a:r>
              <a:rPr lang="zh-CN" altLang="en-US" sz="2000" b="1" dirty="0">
                <a:solidFill>
                  <a:schemeClr val="accent5"/>
                </a:solidFill>
              </a:rPr>
              <a:t> == n)</a:t>
            </a:r>
            <a:endParaRPr lang="zh-CN" altLang="en-US" sz="2000" b="1" dirty="0">
              <a:solidFill>
                <a:schemeClr val="accent5"/>
              </a:solidFill>
            </a:endParaRPr>
          </a:p>
          <a:p>
            <a:pPr>
              <a:lnSpc>
                <a:spcPct val="150000"/>
              </a:lnSpc>
            </a:pPr>
            <a:r>
              <a:rPr lang="zh-CN" altLang="en-US" sz="2000" b="1" dirty="0">
                <a:solidFill>
                  <a:schemeClr val="accent5"/>
                </a:solidFill>
              </a:rPr>
              <a:t>        </a:t>
            </a:r>
            <a:r>
              <a:rPr lang="en-US" altLang="zh-CN" sz="2000" b="1" dirty="0">
                <a:solidFill>
                  <a:schemeClr val="accent5"/>
                </a:solidFill>
              </a:rPr>
              <a:t>	</a:t>
            </a:r>
            <a:r>
              <a:rPr lang="zh-CN" altLang="en-US" sz="2000" b="1" dirty="0">
                <a:solidFill>
                  <a:schemeClr val="accent5"/>
                </a:solidFill>
              </a:rPr>
              <a:t>  return </a:t>
            </a:r>
            <a:r>
              <a:rPr lang="en-US" altLang="zh-CN" sz="2000" b="1" dirty="0">
                <a:solidFill>
                  <a:schemeClr val="accent5"/>
                </a:solidFill>
              </a:rPr>
              <a:t>FIB[n]=1</a:t>
            </a:r>
            <a:r>
              <a:rPr lang="zh-CN" altLang="en-US" sz="2000" b="1" dirty="0">
                <a:solidFill>
                  <a:schemeClr val="accent5"/>
                </a:solidFill>
              </a:rPr>
              <a:t>;</a:t>
            </a:r>
            <a:endParaRPr lang="zh-CN" altLang="en-US" sz="2000" b="1" dirty="0">
              <a:solidFill>
                <a:schemeClr val="accent5"/>
              </a:solidFill>
            </a:endParaRPr>
          </a:p>
          <a:p>
            <a:pPr>
              <a:lnSpc>
                <a:spcPct val="150000"/>
              </a:lnSpc>
            </a:pPr>
            <a:r>
              <a:rPr lang="zh-CN" altLang="en-US" sz="2000" b="1" dirty="0">
                <a:solidFill>
                  <a:schemeClr val="accent5"/>
                </a:solidFill>
              </a:rPr>
              <a:t>      if(</a:t>
            </a:r>
            <a:r>
              <a:rPr lang="en-US" altLang="zh-CN" sz="2000" b="1" dirty="0">
                <a:solidFill>
                  <a:schemeClr val="accent5"/>
                </a:solidFill>
              </a:rPr>
              <a:t>2</a:t>
            </a:r>
            <a:r>
              <a:rPr lang="zh-CN" altLang="en-US" sz="2000" b="1" dirty="0">
                <a:solidFill>
                  <a:schemeClr val="accent5"/>
                </a:solidFill>
              </a:rPr>
              <a:t> == n)</a:t>
            </a:r>
            <a:endParaRPr lang="zh-CN" altLang="en-US" sz="2000" b="1" dirty="0">
              <a:solidFill>
                <a:schemeClr val="accent5"/>
              </a:solidFill>
            </a:endParaRPr>
          </a:p>
          <a:p>
            <a:pPr>
              <a:lnSpc>
                <a:spcPct val="150000"/>
              </a:lnSpc>
            </a:pPr>
            <a:r>
              <a:rPr lang="zh-CN" altLang="en-US" sz="2000" b="1" dirty="0">
                <a:solidFill>
                  <a:schemeClr val="accent5"/>
                </a:solidFill>
              </a:rPr>
              <a:t>          </a:t>
            </a:r>
            <a:r>
              <a:rPr lang="en-US" altLang="zh-CN" sz="2000" b="1" dirty="0">
                <a:solidFill>
                  <a:schemeClr val="accent5"/>
                </a:solidFill>
              </a:rPr>
              <a:t>	  </a:t>
            </a:r>
            <a:r>
              <a:rPr lang="zh-CN" altLang="en-US" sz="2000" b="1" dirty="0">
                <a:solidFill>
                  <a:schemeClr val="accent5"/>
                </a:solidFill>
              </a:rPr>
              <a:t>return </a:t>
            </a:r>
            <a:r>
              <a:rPr lang="en-US" altLang="zh-CN" sz="2000" b="1" dirty="0">
                <a:solidFill>
                  <a:schemeClr val="accent5"/>
                </a:solidFill>
              </a:rPr>
              <a:t>FIB[n]=</a:t>
            </a:r>
            <a:r>
              <a:rPr lang="zh-CN" altLang="en-US" sz="2000" b="1" dirty="0">
                <a:solidFill>
                  <a:schemeClr val="accent5"/>
                </a:solidFill>
              </a:rPr>
              <a:t>1;</a:t>
            </a:r>
            <a:endParaRPr lang="zh-CN" altLang="en-US" sz="2000" b="1" dirty="0">
              <a:solidFill>
                <a:schemeClr val="accent5"/>
              </a:solidFill>
            </a:endParaRPr>
          </a:p>
          <a:p>
            <a:pPr>
              <a:lnSpc>
                <a:spcPct val="150000"/>
              </a:lnSpc>
            </a:pPr>
            <a:r>
              <a:rPr lang="zh-CN" altLang="en-US" sz="2000" b="1" dirty="0">
                <a:solidFill>
                  <a:schemeClr val="accent5"/>
                </a:solidFill>
              </a:rPr>
              <a:t>      if(n &gt; </a:t>
            </a:r>
            <a:r>
              <a:rPr lang="en-US" altLang="zh-CN" sz="2000" b="1" dirty="0">
                <a:solidFill>
                  <a:schemeClr val="accent5"/>
                </a:solidFill>
              </a:rPr>
              <a:t>2</a:t>
            </a:r>
            <a:r>
              <a:rPr lang="zh-CN" altLang="en-US" sz="2000" b="1" dirty="0">
                <a:solidFill>
                  <a:schemeClr val="accent5"/>
                </a:solidFill>
              </a:rPr>
              <a:t>)</a:t>
            </a:r>
            <a:endParaRPr lang="zh-CN" altLang="en-US" sz="2000" b="1" dirty="0">
              <a:solidFill>
                <a:schemeClr val="accent5"/>
              </a:solidFill>
            </a:endParaRPr>
          </a:p>
          <a:p>
            <a:pPr>
              <a:lnSpc>
                <a:spcPct val="150000"/>
              </a:lnSpc>
            </a:pPr>
            <a:r>
              <a:rPr lang="zh-CN" altLang="en-US" sz="2000" b="1" dirty="0">
                <a:solidFill>
                  <a:schemeClr val="accent5"/>
                </a:solidFill>
              </a:rPr>
              <a:t>          return </a:t>
            </a:r>
            <a:r>
              <a:rPr lang="en-US" altLang="zh-CN" sz="2000" b="1" dirty="0">
                <a:solidFill>
                  <a:schemeClr val="accent5"/>
                </a:solidFill>
              </a:rPr>
              <a:t>FIB[n]=</a:t>
            </a:r>
            <a:r>
              <a:rPr lang="zh-CN" altLang="en-US" sz="2000" b="1" dirty="0">
                <a:solidFill>
                  <a:schemeClr val="accent5"/>
                </a:solidFill>
              </a:rPr>
              <a:t>fib(n-1)+fib(n-2);</a:t>
            </a:r>
            <a:endParaRPr lang="zh-CN" altLang="en-US" sz="2000" b="1" dirty="0">
              <a:solidFill>
                <a:schemeClr val="accent5"/>
              </a:solidFill>
            </a:endParaRPr>
          </a:p>
          <a:p>
            <a:pPr>
              <a:lnSpc>
                <a:spcPct val="150000"/>
              </a:lnSpc>
            </a:pPr>
            <a:r>
              <a:rPr lang="zh-CN" altLang="en-US" sz="2000" b="1" dirty="0">
                <a:solidFill>
                  <a:schemeClr val="accent5"/>
                </a:solidFill>
              </a:rPr>
              <a:t>}</a:t>
            </a:r>
            <a:endParaRPr lang="zh-CN" altLang="en-US" sz="2000" b="1" dirty="0">
              <a:solidFill>
                <a:schemeClr val="accent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1" cstate="email"/>
          <a:srcRect/>
          <a:stretch>
            <a:fillRect/>
          </a:stretch>
        </p:blipFill>
        <p:spPr>
          <a:xfrm>
            <a:off x="-3935" y="0"/>
            <a:ext cx="12192000" cy="4087454"/>
          </a:xfrm>
          <a:prstGeom prst="rect">
            <a:avLst/>
          </a:prstGeom>
        </p:spPr>
      </p:pic>
      <p:sp>
        <p:nvSpPr>
          <p:cNvPr id="11" name="文本框 10"/>
          <p:cNvSpPr txBox="1"/>
          <p:nvPr/>
        </p:nvSpPr>
        <p:spPr>
          <a:xfrm>
            <a:off x="2514431" y="4440520"/>
            <a:ext cx="7170821" cy="1106805"/>
          </a:xfrm>
          <a:prstGeom prst="rect">
            <a:avLst/>
          </a:prstGeom>
          <a:noFill/>
        </p:spPr>
        <p:txBody>
          <a:bodyPr wrap="square" rtlCol="0">
            <a:spAutoFit/>
          </a:bodyPr>
          <a:lstStyle/>
          <a:p>
            <a:pPr algn="ctr"/>
            <a:r>
              <a:rPr lang="en-US" altLang="zh-CN" sz="6600" dirty="0">
                <a:solidFill>
                  <a:srgbClr val="0B2350"/>
                </a:solidFill>
                <a:latin typeface="华文行楷" panose="02010800040101010101" pitchFamily="2" charset="-122"/>
                <a:ea typeface="华文行楷" panose="02010800040101010101" pitchFamily="2" charset="-122"/>
              </a:rPr>
              <a:t>THE END</a:t>
            </a:r>
            <a:endParaRPr lang="en-US" altLang="zh-CN" sz="6600" dirty="0">
              <a:solidFill>
                <a:srgbClr val="0B2350"/>
              </a:solidFill>
              <a:latin typeface="华文行楷" panose="02010800040101010101" pitchFamily="2" charset="-122"/>
              <a:ea typeface="华文行楷" panose="02010800040101010101" pitchFamily="2" charset="-122"/>
            </a:endParaRPr>
          </a:p>
        </p:txBody>
      </p:sp>
      <p:sp>
        <p:nvSpPr>
          <p:cNvPr id="31" name="矩形 30"/>
          <p:cNvSpPr/>
          <p:nvPr/>
        </p:nvSpPr>
        <p:spPr>
          <a:xfrm>
            <a:off x="3513827" y="5357677"/>
            <a:ext cx="5200149" cy="337185"/>
          </a:xfrm>
          <a:prstGeom prst="rect">
            <a:avLst/>
          </a:prstGeom>
        </p:spPr>
        <p:txBody>
          <a:bodyPr wrap="square">
            <a:spAutoFit/>
          </a:bodyPr>
          <a:lstStyle/>
          <a:p>
            <a:pPr algn="ctr"/>
            <a:r>
              <a:rPr lang="en-US" altLang="zh-CN" sz="1600" kern="2000" spc="1100" dirty="0" smtClean="0">
                <a:solidFill>
                  <a:srgbClr val="0B2350"/>
                </a:solidFill>
                <a:latin typeface="微软雅黑" panose="020B0503020204020204" pitchFamily="34" charset="-122"/>
                <a:ea typeface="微软雅黑" panose="020B0503020204020204" pitchFamily="34" charset="-122"/>
              </a:rPr>
              <a:t> </a:t>
            </a:r>
            <a:endParaRPr lang="zh-CN" altLang="en-US" sz="1600" kern="2000" spc="1100" dirty="0">
              <a:solidFill>
                <a:srgbClr val="0B2350"/>
              </a:solidFill>
              <a:latin typeface="微软雅黑" panose="020B0503020204020204" pitchFamily="34" charset="-122"/>
              <a:ea typeface="微软雅黑" panose="020B0503020204020204" pitchFamily="34" charset="-122"/>
            </a:endParaRPr>
          </a:p>
        </p:txBody>
      </p:sp>
      <p:sp>
        <p:nvSpPr>
          <p:cNvPr id="35" name="Rectangle 8"/>
          <p:cNvSpPr/>
          <p:nvPr/>
        </p:nvSpPr>
        <p:spPr>
          <a:xfrm>
            <a:off x="1" y="-14672"/>
            <a:ext cx="12191999" cy="4102125"/>
          </a:xfrm>
          <a:prstGeom prst="rect">
            <a:avLst/>
          </a:prstGeom>
          <a:gradFill flip="none" rotWithShape="0">
            <a:gsLst>
              <a:gs pos="0">
                <a:srgbClr val="002452">
                  <a:alpha val="98000"/>
                </a:srgbClr>
              </a:gs>
              <a:gs pos="96000">
                <a:srgbClr val="002452">
                  <a:alpha val="76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 name="圆角矩形 3"/>
          <p:cNvSpPr/>
          <p:nvPr/>
        </p:nvSpPr>
        <p:spPr>
          <a:xfrm>
            <a:off x="4885899" y="5901582"/>
            <a:ext cx="2552131" cy="514811"/>
          </a:xfrm>
          <a:prstGeom prst="roundRect">
            <a:avLst/>
          </a:prstGeom>
          <a:solidFill>
            <a:schemeClr val="accent5">
              <a:lumMod val="20000"/>
              <a:lumOff val="80000"/>
            </a:schemeClr>
          </a:solidFill>
          <a:ln>
            <a:solidFill>
              <a:schemeClr val="tx2">
                <a:lumMod val="20000"/>
                <a:lumOff val="80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300" dirty="0" smtClean="0">
                <a:solidFill>
                  <a:schemeClr val="tx1"/>
                </a:solidFill>
                <a:latin typeface="华文行楷" panose="02010800040101010101" pitchFamily="2" charset="-122"/>
                <a:ea typeface="华文行楷" panose="02010800040101010101" pitchFamily="2" charset="-122"/>
              </a:rPr>
              <a:t>中国传媒大学</a:t>
            </a:r>
            <a:r>
              <a:rPr lang="en-US" altLang="zh-CN" spc="300" dirty="0" smtClean="0">
                <a:solidFill>
                  <a:schemeClr val="tx1"/>
                </a:solidFill>
                <a:latin typeface="华文行楷" panose="02010800040101010101" pitchFamily="2" charset="-122"/>
                <a:ea typeface="华文行楷" panose="02010800040101010101" pitchFamily="2" charset="-122"/>
              </a:rPr>
              <a:t>ACM</a:t>
            </a:r>
            <a:endParaRPr lang="en-US" altLang="zh-CN" spc="300" dirty="0" smtClean="0">
              <a:solidFill>
                <a:schemeClr val="tx1"/>
              </a:solidFill>
              <a:latin typeface="华文行楷" panose="02010800040101010101" pitchFamily="2" charset="-122"/>
              <a:ea typeface="华文行楷" panose="02010800040101010101" pitchFamily="2" charset="-122"/>
            </a:endParaRPr>
          </a:p>
          <a:p>
            <a:pPr algn="ctr"/>
            <a:r>
              <a:rPr lang="zh-CN" altLang="en-US" spc="300" dirty="0" smtClean="0">
                <a:solidFill>
                  <a:schemeClr val="tx1"/>
                </a:solidFill>
                <a:latin typeface="华文行楷" panose="02010800040101010101" pitchFamily="2" charset="-122"/>
                <a:ea typeface="华文行楷" panose="02010800040101010101" pitchFamily="2" charset="-122"/>
              </a:rPr>
              <a:t>春季训练 </a:t>
            </a:r>
            <a:endParaRPr lang="zh-CN" altLang="en-US" spc="300" dirty="0">
              <a:solidFill>
                <a:schemeClr val="tx1"/>
              </a:solidFill>
              <a:latin typeface="华文行楷" panose="02010800040101010101" pitchFamily="2" charset="-122"/>
              <a:ea typeface="华文行楷" panose="02010800040101010101" pitchFamily="2"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61702" y="284862"/>
            <a:ext cx="11887200" cy="615315"/>
            <a:chOff x="143922" y="622047"/>
            <a:chExt cx="11887200" cy="615315"/>
          </a:xfrm>
        </p:grpSpPr>
        <p:sp>
          <p:nvSpPr>
            <p:cNvPr id="18" name="MH_Entry_1"/>
            <p:cNvSpPr/>
            <p:nvPr>
              <p:custDataLst>
                <p:tags r:id="rId1"/>
              </p:custDataLst>
            </p:nvPr>
          </p:nvSpPr>
          <p:spPr>
            <a:xfrm>
              <a:off x="4539167" y="622047"/>
              <a:ext cx="2751619" cy="61531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algn="ctr" defTabSz="1146175" fontAlgn="base">
                <a:spcBef>
                  <a:spcPct val="0"/>
                </a:spcBef>
                <a:spcAft>
                  <a:spcPct val="0"/>
                </a:spcAft>
              </a:pPr>
              <a:r>
                <a:rPr lang="zh-CN" altLang="en-US" sz="4000" dirty="0">
                  <a:solidFill>
                    <a:schemeClr val="bg2">
                      <a:lumMod val="10000"/>
                    </a:schemeClr>
                  </a:solidFill>
                  <a:latin typeface="等线" panose="02010600030101010101" pitchFamily="2" charset="-122"/>
                  <a:ea typeface="等线" panose="02010600030101010101" pitchFamily="2" charset="-122"/>
                  <a:sym typeface="Arial" panose="020B0604020202020204" pitchFamily="34" charset="0"/>
                </a:rPr>
                <a:t>循环和递推</a:t>
              </a:r>
              <a:endParaRPr lang="zh-CN" altLang="en-US" sz="4000" dirty="0">
                <a:solidFill>
                  <a:schemeClr val="bg2">
                    <a:lumMod val="10000"/>
                  </a:schemeClr>
                </a:solidFill>
                <a:latin typeface="等线" panose="02010600030101010101" pitchFamily="2" charset="-122"/>
                <a:ea typeface="等线" panose="02010600030101010101" pitchFamily="2" charset="-122"/>
                <a:sym typeface="Arial" panose="020B0604020202020204" pitchFamily="34" charset="0"/>
              </a:endParaRPr>
            </a:p>
          </p:txBody>
        </p:sp>
        <p:cxnSp>
          <p:nvCxnSpPr>
            <p:cNvPr id="19" name="直接连接符 3"/>
            <p:cNvCxnSpPr/>
            <p:nvPr/>
          </p:nvCxnSpPr>
          <p:spPr>
            <a:xfrm>
              <a:off x="143922" y="926390"/>
              <a:ext cx="4097867" cy="0"/>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cxnSp>
          <p:nvCxnSpPr>
            <p:cNvPr id="20" name="直接连接符 4"/>
            <p:cNvCxnSpPr/>
            <p:nvPr/>
          </p:nvCxnSpPr>
          <p:spPr>
            <a:xfrm>
              <a:off x="7658318" y="909703"/>
              <a:ext cx="4372804" cy="0"/>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grpSp>
      <p:sp>
        <p:nvSpPr>
          <p:cNvPr id="8" name="标题 1"/>
          <p:cNvSpPr txBox="1"/>
          <p:nvPr/>
        </p:nvSpPr>
        <p:spPr>
          <a:xfrm>
            <a:off x="838835" y="675640"/>
            <a:ext cx="10740390" cy="618998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zh-CN" altLang="en-US" sz="4800" b="1" dirty="0">
              <a:solidFill>
                <a:schemeClr val="accent1"/>
              </a:solidFill>
            </a:endParaRPr>
          </a:p>
          <a:p>
            <a:pPr>
              <a:lnSpc>
                <a:spcPct val="150000"/>
              </a:lnSpc>
            </a:pPr>
            <a:r>
              <a:rPr lang="zh-CN" altLang="en-US" sz="4800" b="1" dirty="0">
                <a:solidFill>
                  <a:schemeClr val="accent1"/>
                </a:solidFill>
              </a:rPr>
              <a:t>   递推的过程一般均是由循环实现的。</a:t>
            </a:r>
            <a:endParaRPr lang="zh-CN" altLang="en-US" sz="4800" b="1" dirty="0">
              <a:solidFill>
                <a:schemeClr val="accent1"/>
              </a:solidFill>
            </a:endParaRPr>
          </a:p>
          <a:p>
            <a:pPr>
              <a:lnSpc>
                <a:spcPct val="150000"/>
              </a:lnSpc>
            </a:pPr>
            <a:r>
              <a:rPr lang="zh-CN" altLang="en-US" sz="7200" dirty="0"/>
              <a:t>                </a:t>
            </a:r>
            <a:r>
              <a:rPr lang="zh-CN" altLang="en-US" sz="900" dirty="0"/>
              <a:t>虽然我想再加点话描述一下但我实在想不出来还能说什么了</a:t>
            </a:r>
            <a:r>
              <a:rPr lang="en-US" altLang="zh-CN" sz="900" dirty="0"/>
              <a:t>......</a:t>
            </a:r>
            <a:endParaRPr lang="zh-CN" altLang="en-US" sz="7200" dirty="0"/>
          </a:p>
          <a:p>
            <a:pPr>
              <a:lnSpc>
                <a:spcPct val="150000"/>
              </a:lnSpc>
            </a:pPr>
            <a:r>
              <a:rPr lang="zh-CN" altLang="en-US" sz="7200" b="1" dirty="0">
                <a:solidFill>
                  <a:schemeClr val="accent1"/>
                </a:solidFill>
              </a:rPr>
              <a:t> </a:t>
            </a:r>
            <a:endParaRPr lang="zh-CN" altLang="en-US" sz="2400" b="1" dirty="0"/>
          </a:p>
          <a:p>
            <a:pPr>
              <a:lnSpc>
                <a:spcPct val="150000"/>
              </a:lnSpc>
            </a:pPr>
            <a:r>
              <a:rPr lang="zh-CN" altLang="en-US" sz="2400" b="1" dirty="0"/>
              <a:t> </a:t>
            </a:r>
            <a:endParaRPr lang="zh-CN" altLang="en-US" sz="2400" b="1" dirty="0">
              <a:solidFill>
                <a:schemeClr val="accen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61702" y="284862"/>
            <a:ext cx="11887200" cy="615315"/>
            <a:chOff x="143922" y="622047"/>
            <a:chExt cx="11887200" cy="615315"/>
          </a:xfrm>
        </p:grpSpPr>
        <p:sp>
          <p:nvSpPr>
            <p:cNvPr id="18" name="MH_Entry_1"/>
            <p:cNvSpPr/>
            <p:nvPr>
              <p:custDataLst>
                <p:tags r:id="rId1"/>
              </p:custDataLst>
            </p:nvPr>
          </p:nvSpPr>
          <p:spPr>
            <a:xfrm>
              <a:off x="4539167" y="622047"/>
              <a:ext cx="2751619" cy="61531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algn="ctr" defTabSz="1146175" fontAlgn="base">
                <a:spcBef>
                  <a:spcPct val="0"/>
                </a:spcBef>
                <a:spcAft>
                  <a:spcPct val="0"/>
                </a:spcAft>
              </a:pPr>
              <a:r>
                <a:rPr lang="zh-CN" altLang="en-US" sz="4000" dirty="0">
                  <a:solidFill>
                    <a:schemeClr val="bg2">
                      <a:lumMod val="10000"/>
                    </a:schemeClr>
                  </a:solidFill>
                  <a:latin typeface="等线" panose="02010600030101010101" pitchFamily="2" charset="-122"/>
                  <a:ea typeface="等线" panose="02010600030101010101" pitchFamily="2" charset="-122"/>
                  <a:sym typeface="Arial" panose="020B0604020202020204" pitchFamily="34" charset="0"/>
                </a:rPr>
                <a:t>递归</a:t>
              </a:r>
              <a:endParaRPr lang="zh-CN" altLang="en-US" sz="4000" dirty="0">
                <a:solidFill>
                  <a:schemeClr val="bg2">
                    <a:lumMod val="10000"/>
                  </a:schemeClr>
                </a:solidFill>
                <a:latin typeface="等线" panose="02010600030101010101" pitchFamily="2" charset="-122"/>
                <a:ea typeface="等线" panose="02010600030101010101" pitchFamily="2" charset="-122"/>
                <a:sym typeface="Arial" panose="020B0604020202020204" pitchFamily="34" charset="0"/>
              </a:endParaRPr>
            </a:p>
          </p:txBody>
        </p:sp>
        <p:cxnSp>
          <p:nvCxnSpPr>
            <p:cNvPr id="19" name="直接连接符 3"/>
            <p:cNvCxnSpPr/>
            <p:nvPr/>
          </p:nvCxnSpPr>
          <p:spPr>
            <a:xfrm>
              <a:off x="143922" y="926390"/>
              <a:ext cx="4097867" cy="0"/>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cxnSp>
          <p:nvCxnSpPr>
            <p:cNvPr id="20" name="直接连接符 4"/>
            <p:cNvCxnSpPr/>
            <p:nvPr/>
          </p:nvCxnSpPr>
          <p:spPr>
            <a:xfrm>
              <a:off x="7658318" y="909703"/>
              <a:ext cx="4372804" cy="0"/>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grpSp>
      <p:sp>
        <p:nvSpPr>
          <p:cNvPr id="8" name="标题 1"/>
          <p:cNvSpPr txBox="1"/>
          <p:nvPr/>
        </p:nvSpPr>
        <p:spPr>
          <a:xfrm>
            <a:off x="838835" y="675640"/>
            <a:ext cx="10740390" cy="6189980"/>
          </a:xfrm>
          <a:prstGeom prst="rect">
            <a:avLst/>
          </a:prstGeom>
        </p:spPr>
        <p:txBody>
          <a:bodyPr>
            <a:normAutofit fontScale="25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9600" b="1" dirty="0">
                <a:solidFill>
                  <a:srgbClr val="FF0000"/>
                </a:solidFill>
              </a:rPr>
              <a:t>递归的基本概念:  </a:t>
            </a:r>
            <a:endParaRPr lang="zh-CN" altLang="en-US" sz="8000" b="1" dirty="0">
              <a:solidFill>
                <a:srgbClr val="FF0000"/>
              </a:solidFill>
            </a:endParaRPr>
          </a:p>
          <a:p>
            <a:pPr>
              <a:lnSpc>
                <a:spcPct val="150000"/>
              </a:lnSpc>
            </a:pPr>
            <a:r>
              <a:rPr lang="zh-CN" altLang="en-US" sz="7200" b="1" dirty="0">
                <a:solidFill>
                  <a:srgbClr val="FF0000"/>
                </a:solidFill>
              </a:rPr>
              <a:t> </a:t>
            </a:r>
            <a:r>
              <a:rPr lang="zh-CN" altLang="en-US" sz="7200" b="1" dirty="0"/>
              <a:t>程序调用自身的编程技巧称为递归,是函数自己调用自己.</a:t>
            </a:r>
            <a:endParaRPr lang="zh-CN" altLang="en-US" sz="7200" b="1" dirty="0"/>
          </a:p>
          <a:p>
            <a:pPr>
              <a:lnSpc>
                <a:spcPct val="150000"/>
              </a:lnSpc>
            </a:pPr>
            <a:r>
              <a:rPr lang="zh-CN" altLang="en-US" sz="7200" b="1" dirty="0"/>
              <a:t>一个函数在其定义中直接或间接调用自身的一种方法,它通常把一个大型的复杂的问题转化为一个与原问题相似的规模较小的问题来解决,可以极大的减少代码量.递归的能力在于用有限的语句来定义对象的无限集合.</a:t>
            </a:r>
            <a:endParaRPr lang="zh-CN" altLang="en-US" sz="6000" b="1" dirty="0"/>
          </a:p>
          <a:p>
            <a:pPr>
              <a:lnSpc>
                <a:spcPct val="150000"/>
              </a:lnSpc>
            </a:pPr>
            <a:endParaRPr lang="zh-CN" altLang="en-US" b="1" dirty="0"/>
          </a:p>
          <a:p>
            <a:pPr>
              <a:lnSpc>
                <a:spcPct val="150000"/>
              </a:lnSpc>
            </a:pPr>
            <a:r>
              <a:rPr lang="zh-CN" altLang="en-US" sz="9600" b="1" dirty="0">
                <a:solidFill>
                  <a:schemeClr val="accent2"/>
                </a:solidFill>
              </a:rPr>
              <a:t>使用递归要注意的</a:t>
            </a:r>
            <a:r>
              <a:rPr lang="en-US" altLang="zh-CN" sz="9600" b="1" dirty="0">
                <a:solidFill>
                  <a:schemeClr val="accent2"/>
                </a:solidFill>
              </a:rPr>
              <a:t>4</a:t>
            </a:r>
            <a:r>
              <a:rPr lang="zh-CN" altLang="en-US" sz="9600" b="1" dirty="0">
                <a:solidFill>
                  <a:schemeClr val="accent2"/>
                </a:solidFill>
              </a:rPr>
              <a:t>条基本法则:</a:t>
            </a:r>
            <a:endParaRPr lang="zh-CN" altLang="en-US" b="1" dirty="0"/>
          </a:p>
          <a:p>
            <a:pPr>
              <a:lnSpc>
                <a:spcPct val="150000"/>
              </a:lnSpc>
            </a:pPr>
            <a:r>
              <a:rPr lang="zh-CN" altLang="en-US" sz="7200" b="1" dirty="0"/>
              <a:t>1）基本情形：</a:t>
            </a:r>
            <a:r>
              <a:rPr lang="zh-CN" altLang="en-US" sz="7200" dirty="0"/>
              <a:t>必须总要有某些基准情形，它无需递归就能解出。</a:t>
            </a:r>
            <a:endParaRPr lang="zh-CN" altLang="en-US" sz="7200" b="1" dirty="0"/>
          </a:p>
          <a:p>
            <a:pPr>
              <a:lnSpc>
                <a:spcPct val="150000"/>
              </a:lnSpc>
            </a:pPr>
            <a:endParaRPr lang="zh-CN" altLang="en-US" sz="7200" b="1" dirty="0"/>
          </a:p>
          <a:p>
            <a:pPr>
              <a:lnSpc>
                <a:spcPct val="150000"/>
              </a:lnSpc>
            </a:pPr>
            <a:r>
              <a:rPr lang="zh-CN" altLang="en-US" sz="7200" b="1" dirty="0"/>
              <a:t>2）要有进展：</a:t>
            </a:r>
            <a:r>
              <a:rPr lang="zh-CN" altLang="en-US" sz="7200" dirty="0"/>
              <a:t>对于那些需要递归求解的情形，每一次递归调用都必须要使状态朝向一种基本情形推进。</a:t>
            </a:r>
            <a:endParaRPr lang="zh-CN" altLang="en-US" sz="7200" dirty="0"/>
          </a:p>
          <a:p>
            <a:pPr>
              <a:lnSpc>
                <a:spcPct val="150000"/>
              </a:lnSpc>
            </a:pPr>
            <a:endParaRPr lang="zh-CN" altLang="en-US" sz="7200" dirty="0"/>
          </a:p>
          <a:p>
            <a:pPr>
              <a:lnSpc>
                <a:spcPct val="150000"/>
              </a:lnSpc>
            </a:pPr>
            <a:r>
              <a:rPr lang="en-US" altLang="zh-CN" sz="7200" b="1" dirty="0"/>
              <a:t>3</a:t>
            </a:r>
            <a:r>
              <a:rPr lang="zh-CN" altLang="en-US" sz="7200" b="1" dirty="0"/>
              <a:t>）设计法则：</a:t>
            </a:r>
            <a:r>
              <a:rPr lang="zh-CN" altLang="en-US" sz="7200" dirty="0"/>
              <a:t>假设所有的递归调用都能运行。</a:t>
            </a:r>
            <a:endParaRPr lang="zh-CN" altLang="en-US" sz="7200" dirty="0"/>
          </a:p>
          <a:p>
            <a:pPr>
              <a:lnSpc>
                <a:spcPct val="150000"/>
              </a:lnSpc>
            </a:pPr>
            <a:endParaRPr lang="zh-CN" altLang="en-US" sz="7200" dirty="0"/>
          </a:p>
          <a:p>
            <a:pPr>
              <a:lnSpc>
                <a:spcPct val="150000"/>
              </a:lnSpc>
            </a:pPr>
            <a:r>
              <a:rPr lang="en-US" altLang="zh-CN" sz="7200" b="1" dirty="0"/>
              <a:t>4</a:t>
            </a:r>
            <a:r>
              <a:rPr lang="zh-CN" altLang="en-US" sz="7200" b="1" dirty="0"/>
              <a:t>） 合成效益法则：</a:t>
            </a:r>
            <a:r>
              <a:rPr lang="zh-CN" altLang="en-US" sz="7200" dirty="0"/>
              <a:t>在求解一个问题的同一实例时，切勿在不同的递归调用中做重复性的工作。</a:t>
            </a:r>
            <a:endParaRPr lang="zh-CN" altLang="en-US" sz="7200" dirty="0"/>
          </a:p>
          <a:p>
            <a:pPr>
              <a:lnSpc>
                <a:spcPct val="150000"/>
              </a:lnSpc>
            </a:pPr>
            <a:r>
              <a:rPr lang="zh-CN" altLang="en-US" sz="7200" b="1" dirty="0">
                <a:solidFill>
                  <a:schemeClr val="accent1"/>
                </a:solidFill>
              </a:rPr>
              <a:t> </a:t>
            </a:r>
            <a:endParaRPr lang="zh-CN" altLang="en-US" sz="2400" b="1" dirty="0"/>
          </a:p>
          <a:p>
            <a:pPr>
              <a:lnSpc>
                <a:spcPct val="150000"/>
              </a:lnSpc>
            </a:pPr>
            <a:r>
              <a:rPr lang="zh-CN" altLang="en-US" sz="2400" b="1" dirty="0"/>
              <a:t> </a:t>
            </a:r>
            <a:endParaRPr lang="zh-CN" altLang="en-US" sz="2400" b="1" dirty="0">
              <a:solidFill>
                <a:schemeClr val="accen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61702" y="284862"/>
            <a:ext cx="11887200" cy="615315"/>
            <a:chOff x="143922" y="622047"/>
            <a:chExt cx="11887200" cy="615315"/>
          </a:xfrm>
        </p:grpSpPr>
        <p:sp>
          <p:nvSpPr>
            <p:cNvPr id="18" name="MH_Entry_1"/>
            <p:cNvSpPr/>
            <p:nvPr>
              <p:custDataLst>
                <p:tags r:id="rId1"/>
              </p:custDataLst>
            </p:nvPr>
          </p:nvSpPr>
          <p:spPr>
            <a:xfrm>
              <a:off x="4539167" y="622047"/>
              <a:ext cx="2751619" cy="61531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algn="ctr" defTabSz="1146175" fontAlgn="base">
                <a:spcBef>
                  <a:spcPct val="0"/>
                </a:spcBef>
                <a:spcAft>
                  <a:spcPct val="0"/>
                </a:spcAft>
              </a:pPr>
              <a:r>
                <a:rPr lang="zh-CN" altLang="en-US" sz="4000" dirty="0">
                  <a:solidFill>
                    <a:schemeClr val="bg2">
                      <a:lumMod val="10000"/>
                    </a:schemeClr>
                  </a:solidFill>
                  <a:latin typeface="等线" panose="02010600030101010101" pitchFamily="2" charset="-122"/>
                  <a:ea typeface="等线" panose="02010600030101010101" pitchFamily="2" charset="-122"/>
                  <a:sym typeface="Arial" panose="020B0604020202020204" pitchFamily="34" charset="0"/>
                </a:rPr>
                <a:t>递归</a:t>
              </a:r>
              <a:endParaRPr lang="zh-CN" altLang="en-US" sz="4000" dirty="0">
                <a:solidFill>
                  <a:schemeClr val="bg2">
                    <a:lumMod val="10000"/>
                  </a:schemeClr>
                </a:solidFill>
                <a:latin typeface="等线" panose="02010600030101010101" pitchFamily="2" charset="-122"/>
                <a:ea typeface="等线" panose="02010600030101010101" pitchFamily="2" charset="-122"/>
                <a:sym typeface="Arial" panose="020B0604020202020204" pitchFamily="34" charset="0"/>
              </a:endParaRPr>
            </a:p>
          </p:txBody>
        </p:sp>
        <p:cxnSp>
          <p:nvCxnSpPr>
            <p:cNvPr id="19" name="直接连接符 3"/>
            <p:cNvCxnSpPr/>
            <p:nvPr/>
          </p:nvCxnSpPr>
          <p:spPr>
            <a:xfrm>
              <a:off x="143922" y="926390"/>
              <a:ext cx="4097867" cy="0"/>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cxnSp>
          <p:nvCxnSpPr>
            <p:cNvPr id="20" name="直接连接符 4"/>
            <p:cNvCxnSpPr/>
            <p:nvPr/>
          </p:nvCxnSpPr>
          <p:spPr>
            <a:xfrm>
              <a:off x="7658318" y="909703"/>
              <a:ext cx="4372804" cy="0"/>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grpSp>
      <p:sp>
        <p:nvSpPr>
          <p:cNvPr id="8" name="标题 1"/>
          <p:cNvSpPr txBox="1"/>
          <p:nvPr/>
        </p:nvSpPr>
        <p:spPr>
          <a:xfrm>
            <a:off x="838835" y="675640"/>
            <a:ext cx="10514330" cy="5227320"/>
          </a:xfrm>
          <a:prstGeom prst="rect">
            <a:avLst/>
          </a:prstGeom>
        </p:spPr>
        <p:txBody>
          <a:bodyPr>
            <a:normAutofit fontScale="65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7200" b="1" dirty="0">
                <a:solidFill>
                  <a:schemeClr val="accent1"/>
                </a:solidFill>
              </a:rPr>
              <a:t>递归分为两个阶段:</a:t>
            </a:r>
            <a:endParaRPr lang="zh-CN" altLang="en-US" b="1" dirty="0"/>
          </a:p>
          <a:p>
            <a:pPr>
              <a:lnSpc>
                <a:spcPct val="150000"/>
              </a:lnSpc>
            </a:pPr>
            <a:r>
              <a:rPr lang="zh-CN" altLang="en-US" b="1" dirty="0"/>
              <a:t>1)</a:t>
            </a:r>
            <a:r>
              <a:rPr lang="zh-CN" altLang="en-US" b="1" dirty="0">
                <a:solidFill>
                  <a:srgbClr val="FF0000"/>
                </a:solidFill>
              </a:rPr>
              <a:t>递推</a:t>
            </a:r>
            <a:r>
              <a:rPr lang="zh-CN" altLang="en-US" b="1" dirty="0"/>
              <a:t>:把复杂的问题的求解推到比原问题简单一些的问题的求解;</a:t>
            </a:r>
            <a:endParaRPr lang="zh-CN" altLang="en-US" b="1" dirty="0"/>
          </a:p>
          <a:p>
            <a:pPr>
              <a:lnSpc>
                <a:spcPct val="150000"/>
              </a:lnSpc>
            </a:pPr>
            <a:endParaRPr lang="zh-CN" altLang="en-US" b="1" dirty="0"/>
          </a:p>
          <a:p>
            <a:pPr>
              <a:lnSpc>
                <a:spcPct val="150000"/>
              </a:lnSpc>
            </a:pPr>
            <a:r>
              <a:rPr lang="zh-CN" altLang="en-US" b="1" dirty="0"/>
              <a:t>2)</a:t>
            </a:r>
            <a:r>
              <a:rPr lang="zh-CN" altLang="en-US" b="1" dirty="0">
                <a:solidFill>
                  <a:srgbClr val="0070C0"/>
                </a:solidFill>
              </a:rPr>
              <a:t>回归</a:t>
            </a:r>
            <a:r>
              <a:rPr lang="zh-CN" altLang="en-US" b="1" dirty="0"/>
              <a:t>:当获得最简单的情况后,逐步返回,依次得到复杂的解</a:t>
            </a:r>
            <a:r>
              <a:rPr lang="zh-CN" altLang="en-US" sz="2400" b="1" dirty="0"/>
              <a:t>.</a:t>
            </a:r>
            <a:endParaRPr lang="zh-CN" altLang="en-US" sz="2400" b="1" dirty="0"/>
          </a:p>
          <a:p>
            <a:pPr>
              <a:lnSpc>
                <a:spcPct val="150000"/>
              </a:lnSpc>
            </a:pPr>
            <a:r>
              <a:rPr lang="zh-CN" altLang="en-US" sz="2400" b="1" dirty="0"/>
              <a:t> </a:t>
            </a:r>
            <a:endParaRPr lang="zh-CN" altLang="en-US" sz="2400" b="1" dirty="0">
              <a:solidFill>
                <a:schemeClr val="accent1"/>
              </a:solidFill>
            </a:endParaRPr>
          </a:p>
        </p:txBody>
      </p:sp>
      <p:sp>
        <p:nvSpPr>
          <p:cNvPr id="11" name="标题 1"/>
          <p:cNvSpPr txBox="1"/>
          <p:nvPr/>
        </p:nvSpPr>
        <p:spPr>
          <a:xfrm>
            <a:off x="3644265" y="1608455"/>
            <a:ext cx="4902835" cy="3961765"/>
          </a:xfrm>
          <a:prstGeom prst="rect">
            <a:avLst/>
          </a:prstGeom>
          <a:solidFill>
            <a:schemeClr val="accent2">
              <a:lumMod val="40000"/>
              <a:lumOff val="60000"/>
            </a:schemeClr>
          </a:solidFill>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50000"/>
              </a:lnSpc>
            </a:pPr>
            <a:r>
              <a:rPr lang="zh-CN" altLang="en-US" sz="2000" b="1" dirty="0">
                <a:solidFill>
                  <a:schemeClr val="accent5"/>
                </a:solidFill>
              </a:rPr>
              <a:t>int fib(int n)</a:t>
            </a:r>
            <a:endParaRPr lang="zh-CN" altLang="en-US" sz="2000" b="1" dirty="0">
              <a:solidFill>
                <a:schemeClr val="accent5"/>
              </a:solidFill>
            </a:endParaRPr>
          </a:p>
          <a:p>
            <a:pPr>
              <a:lnSpc>
                <a:spcPct val="150000"/>
              </a:lnSpc>
            </a:pPr>
            <a:r>
              <a:rPr lang="zh-CN" altLang="en-US" sz="2000" b="1" dirty="0">
                <a:solidFill>
                  <a:schemeClr val="accent5"/>
                </a:solidFill>
              </a:rPr>
              <a:t>{</a:t>
            </a:r>
            <a:endParaRPr lang="zh-CN" altLang="en-US" sz="2000" b="1" dirty="0">
              <a:solidFill>
                <a:schemeClr val="accent5"/>
              </a:solidFill>
            </a:endParaRPr>
          </a:p>
          <a:p>
            <a:pPr>
              <a:lnSpc>
                <a:spcPct val="150000"/>
              </a:lnSpc>
            </a:pPr>
            <a:r>
              <a:rPr lang="zh-CN" altLang="en-US" sz="2000" b="1" dirty="0">
                <a:solidFill>
                  <a:schemeClr val="accent5"/>
                </a:solidFill>
              </a:rPr>
              <a:t>      if(</a:t>
            </a:r>
            <a:r>
              <a:rPr lang="en-US" altLang="zh-CN" sz="2000" b="1" dirty="0">
                <a:solidFill>
                  <a:schemeClr val="accent5"/>
                </a:solidFill>
              </a:rPr>
              <a:t>1</a:t>
            </a:r>
            <a:r>
              <a:rPr lang="zh-CN" altLang="en-US" sz="2000" b="1" dirty="0">
                <a:solidFill>
                  <a:schemeClr val="accent5"/>
                </a:solidFill>
              </a:rPr>
              <a:t> == n)</a:t>
            </a:r>
            <a:endParaRPr lang="zh-CN" altLang="en-US" sz="2000" b="1" dirty="0">
              <a:solidFill>
                <a:schemeClr val="accent5"/>
              </a:solidFill>
            </a:endParaRPr>
          </a:p>
          <a:p>
            <a:pPr>
              <a:lnSpc>
                <a:spcPct val="150000"/>
              </a:lnSpc>
            </a:pPr>
            <a:r>
              <a:rPr lang="zh-CN" altLang="en-US" sz="2000" b="1" dirty="0">
                <a:solidFill>
                  <a:schemeClr val="accent5"/>
                </a:solidFill>
              </a:rPr>
              <a:t>          return </a:t>
            </a:r>
            <a:r>
              <a:rPr lang="en-US" altLang="zh-CN" sz="2000" b="1" dirty="0">
                <a:solidFill>
                  <a:schemeClr val="accent5"/>
                </a:solidFill>
              </a:rPr>
              <a:t>1</a:t>
            </a:r>
            <a:r>
              <a:rPr lang="zh-CN" altLang="en-US" sz="2000" b="1" dirty="0">
                <a:solidFill>
                  <a:schemeClr val="accent5"/>
                </a:solidFill>
              </a:rPr>
              <a:t>;</a:t>
            </a:r>
            <a:endParaRPr lang="zh-CN" altLang="en-US" sz="2000" b="1" dirty="0">
              <a:solidFill>
                <a:schemeClr val="accent5"/>
              </a:solidFill>
            </a:endParaRPr>
          </a:p>
          <a:p>
            <a:pPr>
              <a:lnSpc>
                <a:spcPct val="150000"/>
              </a:lnSpc>
            </a:pPr>
            <a:r>
              <a:rPr lang="zh-CN" altLang="en-US" sz="2000" b="1" dirty="0">
                <a:solidFill>
                  <a:schemeClr val="accent5"/>
                </a:solidFill>
              </a:rPr>
              <a:t>      if(</a:t>
            </a:r>
            <a:r>
              <a:rPr lang="en-US" altLang="zh-CN" sz="2000" b="1" dirty="0">
                <a:solidFill>
                  <a:schemeClr val="accent5"/>
                </a:solidFill>
              </a:rPr>
              <a:t>2</a:t>
            </a:r>
            <a:r>
              <a:rPr lang="zh-CN" altLang="en-US" sz="2000" b="1" dirty="0">
                <a:solidFill>
                  <a:schemeClr val="accent5"/>
                </a:solidFill>
              </a:rPr>
              <a:t> == n)</a:t>
            </a:r>
            <a:endParaRPr lang="zh-CN" altLang="en-US" sz="2000" b="1" dirty="0">
              <a:solidFill>
                <a:schemeClr val="accent5"/>
              </a:solidFill>
            </a:endParaRPr>
          </a:p>
          <a:p>
            <a:pPr>
              <a:lnSpc>
                <a:spcPct val="150000"/>
              </a:lnSpc>
            </a:pPr>
            <a:r>
              <a:rPr lang="zh-CN" altLang="en-US" sz="2000" b="1" dirty="0">
                <a:solidFill>
                  <a:schemeClr val="accent5"/>
                </a:solidFill>
              </a:rPr>
              <a:t>          return 1;</a:t>
            </a:r>
            <a:endParaRPr lang="zh-CN" altLang="en-US" sz="2000" b="1" dirty="0">
              <a:solidFill>
                <a:schemeClr val="accent5"/>
              </a:solidFill>
            </a:endParaRPr>
          </a:p>
          <a:p>
            <a:pPr>
              <a:lnSpc>
                <a:spcPct val="150000"/>
              </a:lnSpc>
            </a:pPr>
            <a:r>
              <a:rPr lang="zh-CN" altLang="en-US" sz="2000" b="1" dirty="0">
                <a:solidFill>
                  <a:schemeClr val="accent5"/>
                </a:solidFill>
              </a:rPr>
              <a:t>      if(n &gt; </a:t>
            </a:r>
            <a:r>
              <a:rPr lang="en-US" altLang="zh-CN" sz="2000" b="1" dirty="0">
                <a:solidFill>
                  <a:schemeClr val="accent5"/>
                </a:solidFill>
              </a:rPr>
              <a:t>2</a:t>
            </a:r>
            <a:r>
              <a:rPr lang="zh-CN" altLang="en-US" sz="2000" b="1" dirty="0">
                <a:solidFill>
                  <a:schemeClr val="accent5"/>
                </a:solidFill>
              </a:rPr>
              <a:t>)</a:t>
            </a:r>
            <a:endParaRPr lang="zh-CN" altLang="en-US" sz="2000" b="1" dirty="0">
              <a:solidFill>
                <a:schemeClr val="accent5"/>
              </a:solidFill>
            </a:endParaRPr>
          </a:p>
          <a:p>
            <a:pPr>
              <a:lnSpc>
                <a:spcPct val="150000"/>
              </a:lnSpc>
            </a:pPr>
            <a:r>
              <a:rPr lang="zh-CN" altLang="en-US" sz="2000" b="1" dirty="0">
                <a:solidFill>
                  <a:schemeClr val="accent5"/>
                </a:solidFill>
              </a:rPr>
              <a:t>          return fib(n-1)+fib(n-2);</a:t>
            </a:r>
            <a:endParaRPr lang="zh-CN" altLang="en-US" sz="2000" b="1" dirty="0">
              <a:solidFill>
                <a:schemeClr val="accent5"/>
              </a:solidFill>
            </a:endParaRPr>
          </a:p>
          <a:p>
            <a:pPr>
              <a:lnSpc>
                <a:spcPct val="150000"/>
              </a:lnSpc>
            </a:pPr>
            <a:r>
              <a:rPr lang="zh-CN" altLang="en-US" sz="2000" b="1" dirty="0">
                <a:solidFill>
                  <a:schemeClr val="accent5"/>
                </a:solidFill>
              </a:rPr>
              <a:t>}</a:t>
            </a:r>
            <a:endParaRPr lang="zh-CN" altLang="en-US" sz="2000" b="1" dirty="0">
              <a:solidFill>
                <a:schemeClr val="accent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61702" y="284862"/>
            <a:ext cx="11887200" cy="615315"/>
            <a:chOff x="143922" y="622047"/>
            <a:chExt cx="11887200" cy="615315"/>
          </a:xfrm>
        </p:grpSpPr>
        <p:sp>
          <p:nvSpPr>
            <p:cNvPr id="18" name="MH_Entry_1"/>
            <p:cNvSpPr/>
            <p:nvPr>
              <p:custDataLst>
                <p:tags r:id="rId1"/>
              </p:custDataLst>
            </p:nvPr>
          </p:nvSpPr>
          <p:spPr>
            <a:xfrm>
              <a:off x="4539167" y="622047"/>
              <a:ext cx="2751619" cy="61531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algn="ctr" defTabSz="1146175" fontAlgn="base">
                <a:spcBef>
                  <a:spcPct val="0"/>
                </a:spcBef>
                <a:spcAft>
                  <a:spcPct val="0"/>
                </a:spcAft>
              </a:pPr>
              <a:r>
                <a:rPr lang="zh-CN" altLang="en-US" sz="4000" dirty="0">
                  <a:solidFill>
                    <a:schemeClr val="bg2">
                      <a:lumMod val="10000"/>
                    </a:schemeClr>
                  </a:solidFill>
                  <a:latin typeface="等线" panose="02010600030101010101" pitchFamily="2" charset="-122"/>
                  <a:ea typeface="等线" panose="02010600030101010101" pitchFamily="2" charset="-122"/>
                  <a:sym typeface="Arial" panose="020B0604020202020204" pitchFamily="34" charset="0"/>
                </a:rPr>
                <a:t>递归</a:t>
              </a:r>
              <a:endParaRPr lang="zh-CN" altLang="en-US" sz="4000" dirty="0">
                <a:solidFill>
                  <a:schemeClr val="bg2">
                    <a:lumMod val="10000"/>
                  </a:schemeClr>
                </a:solidFill>
                <a:latin typeface="等线" panose="02010600030101010101" pitchFamily="2" charset="-122"/>
                <a:ea typeface="等线" panose="02010600030101010101" pitchFamily="2" charset="-122"/>
                <a:sym typeface="Arial" panose="020B0604020202020204" pitchFamily="34" charset="0"/>
              </a:endParaRPr>
            </a:p>
          </p:txBody>
        </p:sp>
        <p:cxnSp>
          <p:nvCxnSpPr>
            <p:cNvPr id="19" name="直接连接符 3"/>
            <p:cNvCxnSpPr/>
            <p:nvPr/>
          </p:nvCxnSpPr>
          <p:spPr>
            <a:xfrm>
              <a:off x="143922" y="926390"/>
              <a:ext cx="4097867" cy="0"/>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cxnSp>
          <p:nvCxnSpPr>
            <p:cNvPr id="20" name="直接连接符 4"/>
            <p:cNvCxnSpPr/>
            <p:nvPr/>
          </p:nvCxnSpPr>
          <p:spPr>
            <a:xfrm>
              <a:off x="7658318" y="909703"/>
              <a:ext cx="4372804" cy="0"/>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grpSp>
      <p:pic>
        <p:nvPicPr>
          <p:cNvPr id="3" name="图片 2"/>
          <p:cNvPicPr>
            <a:picLocks noChangeAspect="1"/>
          </p:cNvPicPr>
          <p:nvPr/>
        </p:nvPicPr>
        <p:blipFill>
          <a:blip r:embed="rId2"/>
          <a:stretch>
            <a:fillRect/>
          </a:stretch>
        </p:blipFill>
        <p:spPr>
          <a:xfrm>
            <a:off x="2800350" y="1149350"/>
            <a:ext cx="6591300" cy="495300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61702" y="284862"/>
            <a:ext cx="11887200" cy="615315"/>
            <a:chOff x="143922" y="622047"/>
            <a:chExt cx="11887200" cy="615315"/>
          </a:xfrm>
        </p:grpSpPr>
        <p:sp>
          <p:nvSpPr>
            <p:cNvPr id="18" name="MH_Entry_1"/>
            <p:cNvSpPr/>
            <p:nvPr>
              <p:custDataLst>
                <p:tags r:id="rId1"/>
              </p:custDataLst>
            </p:nvPr>
          </p:nvSpPr>
          <p:spPr>
            <a:xfrm>
              <a:off x="4539167" y="622047"/>
              <a:ext cx="2751619" cy="61531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algn="ctr" defTabSz="1146175" fontAlgn="base">
                <a:spcBef>
                  <a:spcPct val="0"/>
                </a:spcBef>
                <a:spcAft>
                  <a:spcPct val="0"/>
                </a:spcAft>
              </a:pPr>
              <a:r>
                <a:rPr lang="zh-CN" altLang="en-US" sz="4000" dirty="0">
                  <a:solidFill>
                    <a:schemeClr val="bg2">
                      <a:lumMod val="10000"/>
                    </a:schemeClr>
                  </a:solidFill>
                  <a:latin typeface="等线" panose="02010600030101010101" pitchFamily="2" charset="-122"/>
                  <a:ea typeface="等线" panose="02010600030101010101" pitchFamily="2" charset="-122"/>
                  <a:sym typeface="Arial" panose="020B0604020202020204" pitchFamily="34" charset="0"/>
                </a:rPr>
                <a:t>递归</a:t>
              </a:r>
              <a:endParaRPr lang="zh-CN" altLang="en-US" sz="4000" dirty="0">
                <a:solidFill>
                  <a:schemeClr val="bg2">
                    <a:lumMod val="10000"/>
                  </a:schemeClr>
                </a:solidFill>
                <a:latin typeface="等线" panose="02010600030101010101" pitchFamily="2" charset="-122"/>
                <a:ea typeface="等线" panose="02010600030101010101" pitchFamily="2" charset="-122"/>
                <a:sym typeface="Arial" panose="020B0604020202020204" pitchFamily="34" charset="0"/>
              </a:endParaRPr>
            </a:p>
          </p:txBody>
        </p:sp>
        <p:cxnSp>
          <p:nvCxnSpPr>
            <p:cNvPr id="19" name="直接连接符 3"/>
            <p:cNvCxnSpPr/>
            <p:nvPr/>
          </p:nvCxnSpPr>
          <p:spPr>
            <a:xfrm>
              <a:off x="143922" y="926390"/>
              <a:ext cx="4097867" cy="0"/>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cxnSp>
          <p:nvCxnSpPr>
            <p:cNvPr id="20" name="直接连接符 4"/>
            <p:cNvCxnSpPr/>
            <p:nvPr/>
          </p:nvCxnSpPr>
          <p:spPr>
            <a:xfrm>
              <a:off x="7658318" y="909703"/>
              <a:ext cx="4372804" cy="0"/>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grpSp>
      <p:pic>
        <p:nvPicPr>
          <p:cNvPr id="4" name="图片 3"/>
          <p:cNvPicPr>
            <a:picLocks noChangeAspect="1"/>
          </p:cNvPicPr>
          <p:nvPr/>
        </p:nvPicPr>
        <p:blipFill>
          <a:blip r:embed="rId2"/>
          <a:stretch>
            <a:fillRect/>
          </a:stretch>
        </p:blipFill>
        <p:spPr>
          <a:xfrm>
            <a:off x="161925" y="2000885"/>
            <a:ext cx="5772785" cy="4524375"/>
          </a:xfrm>
          <a:prstGeom prst="rect">
            <a:avLst/>
          </a:prstGeom>
        </p:spPr>
      </p:pic>
      <p:pic>
        <p:nvPicPr>
          <p:cNvPr id="5" name="图片 4"/>
          <p:cNvPicPr>
            <a:picLocks noChangeAspect="1"/>
          </p:cNvPicPr>
          <p:nvPr/>
        </p:nvPicPr>
        <p:blipFill>
          <a:blip r:embed="rId3"/>
          <a:stretch>
            <a:fillRect/>
          </a:stretch>
        </p:blipFill>
        <p:spPr>
          <a:xfrm>
            <a:off x="6237605" y="2000885"/>
            <a:ext cx="5810885" cy="4501515"/>
          </a:xfrm>
          <a:prstGeom prst="rect">
            <a:avLst/>
          </a:prstGeom>
        </p:spPr>
      </p:pic>
      <p:sp>
        <p:nvSpPr>
          <p:cNvPr id="2" name="文本框 1"/>
          <p:cNvSpPr txBox="1"/>
          <p:nvPr/>
        </p:nvSpPr>
        <p:spPr>
          <a:xfrm>
            <a:off x="220345" y="802005"/>
            <a:ext cx="5656580" cy="1198880"/>
          </a:xfrm>
          <a:prstGeom prst="rect">
            <a:avLst/>
          </a:prstGeom>
          <a:noFill/>
        </p:spPr>
        <p:txBody>
          <a:bodyPr wrap="square" rtlCol="0">
            <a:spAutoFit/>
          </a:bodyPr>
          <a:p>
            <a:r>
              <a:rPr lang="zh-CN" altLang="en-US" b="1"/>
              <a:t>阶乘函数   </a:t>
            </a:r>
            <a:r>
              <a:rPr lang="en-US" altLang="zh-CN" b="1"/>
              <a:t>fact (n)</a:t>
            </a:r>
            <a:endParaRPr lang="zh-CN" altLang="en-US" b="1"/>
          </a:p>
          <a:p>
            <a:r>
              <a:rPr lang="zh-CN" altLang="en-US" b="1"/>
              <a:t>                   </a:t>
            </a:r>
            <a:r>
              <a:rPr lang="en-US" altLang="zh-CN" b="1"/>
              <a:t>{</a:t>
            </a:r>
            <a:endParaRPr lang="en-US" altLang="zh-CN" b="1"/>
          </a:p>
          <a:p>
            <a:r>
              <a:rPr lang="en-US" altLang="zh-CN" b="1"/>
              <a:t>                           return n==1? 1:n*fact(n-1);</a:t>
            </a:r>
            <a:endParaRPr lang="en-US" altLang="zh-CN" b="1"/>
          </a:p>
          <a:p>
            <a:r>
              <a:rPr lang="en-US" altLang="zh-CN" b="1"/>
              <a:t>                   }</a:t>
            </a:r>
            <a:endParaRPr lang="en-US" altLang="zh-CN" b="1"/>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78136" y="218274"/>
            <a:ext cx="5817864" cy="460375"/>
          </a:xfrm>
          <a:prstGeom prst="rect">
            <a:avLst/>
          </a:prstGeom>
          <a:noFill/>
          <a:ln w="3175">
            <a:noFill/>
          </a:ln>
        </p:spPr>
        <p:txBody>
          <a:bodyPr wrap="square" rtlCol="0">
            <a:spAutoFit/>
          </a:bodyPr>
          <a:lstStyle/>
          <a:p>
            <a:pPr lvl="0">
              <a:defRPr/>
            </a:pPr>
            <a:r>
              <a:rPr lang="en-US" altLang="zh-CN" sz="2400" dirty="0">
                <a:solidFill>
                  <a:schemeClr val="accent5">
                    <a:lumMod val="50000"/>
                  </a:schemeClr>
                </a:solidFill>
                <a:latin typeface="微软雅黑" panose="020B0503020204020204" pitchFamily="34" charset="-122"/>
                <a:ea typeface="微软雅黑" panose="020B0503020204020204" pitchFamily="34" charset="-122"/>
                <a:cs typeface="+mn-ea"/>
                <a:sym typeface="+mn-lt"/>
              </a:rPr>
              <a:t>stack</a:t>
            </a:r>
            <a:r>
              <a:rPr lang="zh-CN" altLang="en-US" sz="2400" dirty="0">
                <a:solidFill>
                  <a:schemeClr val="accent5">
                    <a:lumMod val="50000"/>
                  </a:schemeClr>
                </a:solidFill>
                <a:latin typeface="微软雅黑" panose="020B0503020204020204" pitchFamily="34" charset="-122"/>
                <a:ea typeface="微软雅黑" panose="020B0503020204020204" pitchFamily="34" charset="-122"/>
                <a:cs typeface="+mn-ea"/>
                <a:sym typeface="+mn-lt"/>
              </a:rPr>
              <a:t> </a:t>
            </a:r>
            <a:r>
              <a:rPr lang="en-US" altLang="zh-CN" dirty="0">
                <a:solidFill>
                  <a:schemeClr val="accent5">
                    <a:lumMod val="50000"/>
                  </a:schemeClr>
                </a:solidFill>
                <a:latin typeface="微软雅黑" panose="020B0503020204020204" pitchFamily="34" charset="-122"/>
                <a:ea typeface="微软雅黑" panose="020B0503020204020204" pitchFamily="34" charset="-122"/>
                <a:cs typeface="+mn-ea"/>
                <a:sym typeface="+mn-lt"/>
              </a:rPr>
              <a:t>——</a:t>
            </a:r>
            <a:r>
              <a:rPr lang="zh-CN" altLang="en-US" dirty="0">
                <a:solidFill>
                  <a:schemeClr val="accent5">
                    <a:lumMod val="50000"/>
                  </a:schemeClr>
                </a:solidFill>
                <a:latin typeface="微软雅黑" panose="020B0503020204020204" pitchFamily="34" charset="-122"/>
                <a:ea typeface="微软雅黑" panose="020B0503020204020204" pitchFamily="34" charset="-122"/>
                <a:cs typeface="+mn-ea"/>
                <a:sym typeface="+mn-lt"/>
              </a:rPr>
              <a:t>定义</a:t>
            </a:r>
            <a:endParaRPr lang="zh-CN" altLang="en-US" sz="2400" dirty="0">
              <a:solidFill>
                <a:schemeClr val="accent5">
                  <a:lumMod val="50000"/>
                </a:schemeClr>
              </a:solidFill>
              <a:latin typeface="微软雅黑" panose="020B0503020204020204" pitchFamily="34" charset="-122"/>
              <a:ea typeface="微软雅黑" panose="020B0503020204020204" pitchFamily="34" charset="-122"/>
              <a:cs typeface="+mn-ea"/>
              <a:sym typeface="+mn-lt"/>
            </a:endParaRPr>
          </a:p>
        </p:txBody>
      </p:sp>
      <p:cxnSp>
        <p:nvCxnSpPr>
          <p:cNvPr id="4" name="直接连接符 3"/>
          <p:cNvCxnSpPr/>
          <p:nvPr/>
        </p:nvCxnSpPr>
        <p:spPr>
          <a:xfrm>
            <a:off x="263352" y="798472"/>
            <a:ext cx="5832648"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848360" y="1126490"/>
            <a:ext cx="8416290" cy="1476375"/>
          </a:xfrm>
          <a:prstGeom prst="rect">
            <a:avLst/>
          </a:prstGeom>
          <a:noFill/>
        </p:spPr>
        <p:txBody>
          <a:bodyPr wrap="square" rtlCol="0">
            <a:spAutoFit/>
          </a:bodyPr>
          <a:p>
            <a:r>
              <a:rPr lang="en-US" altLang="zh-CN">
                <a:solidFill>
                  <a:schemeClr val="tx1"/>
                </a:solidFill>
                <a:uFillTx/>
                <a:latin typeface="+mn-ea"/>
              </a:rPr>
              <a:t>①栈（stack）又名堆栈，它是一种运算受限的线性表。其限制是仅允许在表的一端进行插入和删除运算。这一端被称为栈顶，相对地，把另一端称为栈底。</a:t>
            </a:r>
            <a:endParaRPr lang="en-US" altLang="zh-CN">
              <a:solidFill>
                <a:schemeClr val="tx1"/>
              </a:solidFill>
              <a:uFillTx/>
              <a:latin typeface="+mn-ea"/>
            </a:endParaRPr>
          </a:p>
          <a:p>
            <a:endParaRPr lang="en-US" altLang="zh-CN">
              <a:solidFill>
                <a:schemeClr val="tx1"/>
              </a:solidFill>
              <a:uFillTx/>
              <a:latin typeface="+mn-ea"/>
            </a:endParaRPr>
          </a:p>
          <a:p>
            <a:r>
              <a:rPr lang="en-US" altLang="zh-CN">
                <a:solidFill>
                  <a:schemeClr val="tx1"/>
                </a:solidFill>
                <a:uFillTx/>
                <a:latin typeface="+mn-ea"/>
              </a:rPr>
              <a:t>②栈就是一个桶，后放进去的先拿出来，它下面本来有的东西要等它出来之后才能出来（先进后出）。</a:t>
            </a:r>
            <a:endParaRPr lang="en-US" altLang="zh-CN">
              <a:solidFill>
                <a:schemeClr val="tx1"/>
              </a:solidFill>
              <a:uFillTx/>
              <a:latin typeface="+mn-ea"/>
            </a:endParaRPr>
          </a:p>
        </p:txBody>
      </p:sp>
      <p:pic>
        <p:nvPicPr>
          <p:cNvPr id="2" name="图片 1"/>
          <p:cNvPicPr>
            <a:picLocks noChangeAspect="1"/>
          </p:cNvPicPr>
          <p:nvPr/>
        </p:nvPicPr>
        <p:blipFill>
          <a:blip r:embed="rId1"/>
          <a:stretch>
            <a:fillRect/>
          </a:stretch>
        </p:blipFill>
        <p:spPr>
          <a:xfrm>
            <a:off x="5992495" y="2889885"/>
            <a:ext cx="3272155" cy="3099435"/>
          </a:xfrm>
          <a:prstGeom prst="rect">
            <a:avLst/>
          </a:prstGeom>
        </p:spPr>
      </p:pic>
    </p:spTree>
  </p:cSld>
  <p:clrMapOvr>
    <a:masterClrMapping/>
  </p:clrMapOvr>
</p:sld>
</file>

<file path=ppt/tags/tag1.xml><?xml version="1.0" encoding="utf-8"?>
<p:tagLst xmlns:p="http://schemas.openxmlformats.org/presentationml/2006/main">
  <p:tag name="MH" val="20160830110146"/>
  <p:tag name="MH_LIBRARY" val="CONTENTS"/>
  <p:tag name="MH_TYPE" val="ENTRY"/>
  <p:tag name="ID" val="553512"/>
  <p:tag name="MH_ORDER" val="1"/>
</p:tagLst>
</file>

<file path=ppt/tags/tag10.xml><?xml version="1.0" encoding="utf-8"?>
<p:tagLst xmlns:p="http://schemas.openxmlformats.org/presentationml/2006/main">
  <p:tag name="MH" val="20160830110146"/>
  <p:tag name="MH_LIBRARY" val="CONTENTS"/>
  <p:tag name="MH_TYPE" val="ENTRY"/>
  <p:tag name="ID" val="553512"/>
  <p:tag name="MH_ORDER" val="1"/>
</p:tagLst>
</file>

<file path=ppt/tags/tag11.xml><?xml version="1.0" encoding="utf-8"?>
<p:tagLst xmlns:p="http://schemas.openxmlformats.org/presentationml/2006/main">
  <p:tag name="KSO_WM_DOC_GUID" val="{caf175c3-a363-464a-9de4-cf2e350e507c}"/>
</p:tagLst>
</file>

<file path=ppt/tags/tag2.xml><?xml version="1.0" encoding="utf-8"?>
<p:tagLst xmlns:p="http://schemas.openxmlformats.org/presentationml/2006/main">
  <p:tag name="MH" val="20160830110146"/>
  <p:tag name="MH_LIBRARY" val="CONTENTS"/>
  <p:tag name="MH_TYPE" val="ENTRY"/>
  <p:tag name="ID" val="553512"/>
  <p:tag name="MH_ORDER" val="1"/>
</p:tagLst>
</file>

<file path=ppt/tags/tag3.xml><?xml version="1.0" encoding="utf-8"?>
<p:tagLst xmlns:p="http://schemas.openxmlformats.org/presentationml/2006/main">
  <p:tag name="MH" val="20160830110146"/>
  <p:tag name="MH_LIBRARY" val="CONTENTS"/>
  <p:tag name="MH_TYPE" val="ENTRY"/>
  <p:tag name="ID" val="553512"/>
  <p:tag name="MH_ORDER" val="1"/>
</p:tagLst>
</file>

<file path=ppt/tags/tag4.xml><?xml version="1.0" encoding="utf-8"?>
<p:tagLst xmlns:p="http://schemas.openxmlformats.org/presentationml/2006/main">
  <p:tag name="MH" val="20160830110146"/>
  <p:tag name="MH_LIBRARY" val="CONTENTS"/>
  <p:tag name="MH_TYPE" val="ENTRY"/>
  <p:tag name="ID" val="553512"/>
  <p:tag name="MH_ORDER" val="1"/>
</p:tagLst>
</file>

<file path=ppt/tags/tag5.xml><?xml version="1.0" encoding="utf-8"?>
<p:tagLst xmlns:p="http://schemas.openxmlformats.org/presentationml/2006/main">
  <p:tag name="MH" val="20160830110146"/>
  <p:tag name="MH_LIBRARY" val="CONTENTS"/>
  <p:tag name="MH_TYPE" val="ENTRY"/>
  <p:tag name="ID" val="553512"/>
  <p:tag name="MH_ORDER" val="1"/>
</p:tagLst>
</file>

<file path=ppt/tags/tag6.xml><?xml version="1.0" encoding="utf-8"?>
<p:tagLst xmlns:p="http://schemas.openxmlformats.org/presentationml/2006/main">
  <p:tag name="MH" val="20160830110146"/>
  <p:tag name="MH_LIBRARY" val="CONTENTS"/>
  <p:tag name="MH_TYPE" val="ENTRY"/>
  <p:tag name="ID" val="553512"/>
  <p:tag name="MH_ORDER" val="1"/>
</p:tagLst>
</file>

<file path=ppt/tags/tag7.xml><?xml version="1.0" encoding="utf-8"?>
<p:tagLst xmlns:p="http://schemas.openxmlformats.org/presentationml/2006/main">
  <p:tag name="MH" val="20160830110146"/>
  <p:tag name="MH_LIBRARY" val="CONTENTS"/>
  <p:tag name="MH_TYPE" val="ENTRY"/>
  <p:tag name="ID" val="553512"/>
  <p:tag name="MH_ORDER" val="1"/>
</p:tagLst>
</file>

<file path=ppt/tags/tag8.xml><?xml version="1.0" encoding="utf-8"?>
<p:tagLst xmlns:p="http://schemas.openxmlformats.org/presentationml/2006/main">
  <p:tag name="MH" val="20160830110146"/>
  <p:tag name="MH_LIBRARY" val="CONTENTS"/>
  <p:tag name="MH_TYPE" val="ENTRY"/>
  <p:tag name="ID" val="553512"/>
  <p:tag name="MH_ORDER" val="1"/>
</p:tagLst>
</file>

<file path=ppt/tags/tag9.xml><?xml version="1.0" encoding="utf-8"?>
<p:tagLst xmlns:p="http://schemas.openxmlformats.org/presentationml/2006/main">
  <p:tag name="MH" val="20160830110146"/>
  <p:tag name="MH_LIBRARY" val="CONTENTS"/>
  <p:tag name="MH_TYPE" val="ENTRY"/>
  <p:tag name="ID" val="553512"/>
  <p:tag name="MH_ORDER"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6168</Words>
  <Application>WPS 演示</Application>
  <PresentationFormat>宽屏</PresentationFormat>
  <Paragraphs>370</Paragraphs>
  <Slides>39</Slides>
  <Notes>10</Notes>
  <HiddenSlides>0</HiddenSlides>
  <MMClips>2</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39</vt:i4>
      </vt:variant>
    </vt:vector>
  </HeadingPairs>
  <TitlesOfParts>
    <vt:vector size="56" baseType="lpstr">
      <vt:lpstr>Arial</vt:lpstr>
      <vt:lpstr>宋体</vt:lpstr>
      <vt:lpstr>Wingdings</vt:lpstr>
      <vt:lpstr>黑体</vt:lpstr>
      <vt:lpstr>华文行楷</vt:lpstr>
      <vt:lpstr>等线</vt:lpstr>
      <vt:lpstr>微软雅黑</vt:lpstr>
      <vt:lpstr>华文中宋</vt:lpstr>
      <vt:lpstr>Calibri</vt:lpstr>
      <vt:lpstr>Arial Unicode MS</vt:lpstr>
      <vt:lpstr>Calibri Light</vt:lpstr>
      <vt:lpstr>Wingdings 3</vt:lpstr>
      <vt:lpstr>Arial Black</vt:lpstr>
      <vt:lpstr>创艺简细圆</vt:lpstr>
      <vt:lpstr>Kartika</vt:lpstr>
      <vt:lpstr>PMingLiU-ExtB</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dreamsummit</dc:creator>
  <cp:lastModifiedBy>对方正在输入...</cp:lastModifiedBy>
  <cp:revision>14</cp:revision>
  <dcterms:created xsi:type="dcterms:W3CDTF">2018-11-14T04:08:00Z</dcterms:created>
  <dcterms:modified xsi:type="dcterms:W3CDTF">2019-03-13T05:26:06Z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2052-11.1.0.8527</vt:lpwstr>
  </property>
</Properties>
</file>